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 ContentType="image/ti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485" r:id="rId2"/>
    <p:sldId id="539" r:id="rId3"/>
    <p:sldId id="396" r:id="rId4"/>
    <p:sldId id="397" r:id="rId5"/>
    <p:sldId id="499" r:id="rId6"/>
    <p:sldId id="508" r:id="rId7"/>
    <p:sldId id="509" r:id="rId8"/>
    <p:sldId id="503" r:id="rId9"/>
    <p:sldId id="501" r:id="rId10"/>
    <p:sldId id="511" r:id="rId11"/>
    <p:sldId id="516" r:id="rId12"/>
    <p:sldId id="525" r:id="rId13"/>
    <p:sldId id="522" r:id="rId14"/>
    <p:sldId id="519" r:id="rId15"/>
    <p:sldId id="517" r:id="rId16"/>
    <p:sldId id="513" r:id="rId17"/>
    <p:sldId id="526" r:id="rId18"/>
    <p:sldId id="544" r:id="rId19"/>
    <p:sldId id="510" r:id="rId20"/>
    <p:sldId id="512" r:id="rId21"/>
    <p:sldId id="514" r:id="rId22"/>
    <p:sldId id="290" r:id="rId23"/>
    <p:sldId id="261" r:id="rId24"/>
    <p:sldId id="527" r:id="rId25"/>
    <p:sldId id="497" r:id="rId26"/>
    <p:sldId id="518" r:id="rId27"/>
  </p:sldIdLst>
  <p:sldSz cx="12192000" cy="6858000"/>
  <p:notesSz cx="6858000" cy="9144000"/>
  <p:embeddedFontLst>
    <p:embeddedFont>
      <p:font typeface="Verdana" panose="020B060403050404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02DCAB-7EC0-4111-9861-E7B0CB1DC221}">
          <p14:sldIdLst>
            <p14:sldId id="485"/>
            <p14:sldId id="539"/>
            <p14:sldId id="396"/>
            <p14:sldId id="397"/>
            <p14:sldId id="499"/>
            <p14:sldId id="508"/>
            <p14:sldId id="509"/>
            <p14:sldId id="503"/>
            <p14:sldId id="501"/>
            <p14:sldId id="511"/>
            <p14:sldId id="516"/>
            <p14:sldId id="525"/>
            <p14:sldId id="522"/>
            <p14:sldId id="519"/>
            <p14:sldId id="517"/>
            <p14:sldId id="513"/>
            <p14:sldId id="526"/>
            <p14:sldId id="544"/>
            <p14:sldId id="510"/>
            <p14:sldId id="512"/>
            <p14:sldId id="514"/>
            <p14:sldId id="290"/>
            <p14:sldId id="261"/>
            <p14:sldId id="527"/>
            <p14:sldId id="497"/>
            <p14:sldId id="5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37" autoAdjust="0"/>
    <p:restoredTop sz="86325" autoAdjust="0"/>
  </p:normalViewPr>
  <p:slideViewPr>
    <p:cSldViewPr snapToGrid="0">
      <p:cViewPr varScale="1">
        <p:scale>
          <a:sx n="64" d="100"/>
          <a:sy n="64" d="100"/>
        </p:scale>
        <p:origin x="624" y="40"/>
      </p:cViewPr>
      <p:guideLst/>
    </p:cSldViewPr>
  </p:slideViewPr>
  <p:notesTextViewPr>
    <p:cViewPr>
      <p:scale>
        <a:sx n="100" d="100"/>
        <a:sy n="100" d="100"/>
      </p:scale>
      <p:origin x="0" y="0"/>
    </p:cViewPr>
  </p:notesTextViewPr>
  <p:sorterViewPr>
    <p:cViewPr varScale="1">
      <p:scale>
        <a:sx n="1" d="1"/>
        <a:sy n="1" d="1"/>
      </p:scale>
      <p:origin x="0" y="-80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Wand" userId="de9b44c55c049659" providerId="LiveId" clId="{7A9D5940-B2CC-47DD-AF5E-71219F1A1E26}"/>
    <pc:docChg chg="custSel modSld">
      <pc:chgData name="Mitchell Wand" userId="de9b44c55c049659" providerId="LiveId" clId="{7A9D5940-B2CC-47DD-AF5E-71219F1A1E26}" dt="2026-09-28T15:54:27.552" v="76" actId="20577"/>
      <pc:docMkLst>
        <pc:docMk/>
      </pc:docMkLst>
      <pc:sldChg chg="addSp delSp modSp mod">
        <pc:chgData name="Mitchell Wand" userId="de9b44c55c049659" providerId="LiveId" clId="{7A9D5940-B2CC-47DD-AF5E-71219F1A1E26}" dt="2026-09-28T15:45:12.375" v="2" actId="478"/>
        <pc:sldMkLst>
          <pc:docMk/>
          <pc:sldMk cId="2788114896" sldId="514"/>
        </pc:sldMkLst>
        <pc:spChg chg="add del mod">
          <ac:chgData name="Mitchell Wand" userId="de9b44c55c049659" providerId="LiveId" clId="{7A9D5940-B2CC-47DD-AF5E-71219F1A1E26}" dt="2026-09-28T15:45:12.375" v="2" actId="478"/>
          <ac:spMkLst>
            <pc:docMk/>
            <pc:sldMk cId="2788114896" sldId="514"/>
            <ac:spMk id="3" creationId="{8BFD048C-D196-450A-674A-1AC9E0045A42}"/>
          </ac:spMkLst>
        </pc:spChg>
      </pc:sldChg>
      <pc:sldChg chg="modSp mod">
        <pc:chgData name="Mitchell Wand" userId="de9b44c55c049659" providerId="LiveId" clId="{7A9D5940-B2CC-47DD-AF5E-71219F1A1E26}" dt="2026-09-28T15:54:27.552" v="76" actId="20577"/>
        <pc:sldMkLst>
          <pc:docMk/>
          <pc:sldMk cId="1308112169" sldId="519"/>
        </pc:sldMkLst>
        <pc:spChg chg="mod">
          <ac:chgData name="Mitchell Wand" userId="de9b44c55c049659" providerId="LiveId" clId="{7A9D5940-B2CC-47DD-AF5E-71219F1A1E26}" dt="2026-09-28T15:54:27.552" v="76" actId="20577"/>
          <ac:spMkLst>
            <pc:docMk/>
            <pc:sldMk cId="1308112169" sldId="519"/>
            <ac:spMk id="2" creationId="{92C0D30D-D050-0E4F-A7DE-8C3F2CE7137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Cost</c:v>
                </c:pt>
              </c:strCache>
            </c:strRef>
          </c:tx>
          <c:spPr>
            <a:ln w="28575" cap="rnd">
              <a:solidFill>
                <a:schemeClr val="accent1"/>
              </a:solidFill>
              <a:round/>
            </a:ln>
            <a:effectLst/>
          </c:spPr>
          <c:marker>
            <c:symbol val="none"/>
          </c:marker>
          <c:cat>
            <c:strRef>
              <c:f>Sheet1!$A$2:$A$6</c:f>
              <c:strCache>
                <c:ptCount val="5"/>
                <c:pt idx="0">
                  <c:v>Communication</c:v>
                </c:pt>
                <c:pt idx="1">
                  <c:v>Planning</c:v>
                </c:pt>
                <c:pt idx="2">
                  <c:v>Modeling</c:v>
                </c:pt>
                <c:pt idx="3">
                  <c:v>Construction</c:v>
                </c:pt>
                <c:pt idx="4">
                  <c:v>Deployment</c:v>
                </c:pt>
              </c:strCache>
            </c:strRef>
          </c:cat>
          <c:val>
            <c:numRef>
              <c:f>Sheet1!$B$2:$B$6</c:f>
              <c:numCache>
                <c:formatCode>General</c:formatCode>
                <c:ptCount val="5"/>
                <c:pt idx="0">
                  <c:v>2</c:v>
                </c:pt>
                <c:pt idx="1">
                  <c:v>8</c:v>
                </c:pt>
                <c:pt idx="2">
                  <c:v>16</c:v>
                </c:pt>
                <c:pt idx="3">
                  <c:v>32</c:v>
                </c:pt>
                <c:pt idx="4">
                  <c:v>64</c:v>
                </c:pt>
              </c:numCache>
            </c:numRef>
          </c:val>
          <c:smooth val="1"/>
          <c:extLst>
            <c:ext xmlns:c16="http://schemas.microsoft.com/office/drawing/2014/chart" uri="{C3380CC4-5D6E-409C-BE32-E72D297353CC}">
              <c16:uniqueId val="{00000000-5FC1-0748-818C-B9AFA8EEC3B5}"/>
            </c:ext>
          </c:extLst>
        </c:ser>
        <c:dLbls>
          <c:showLegendKey val="0"/>
          <c:showVal val="0"/>
          <c:showCatName val="0"/>
          <c:showSerName val="0"/>
          <c:showPercent val="0"/>
          <c:showBubbleSize val="0"/>
        </c:dLbls>
        <c:smooth val="0"/>
        <c:axId val="1669413087"/>
        <c:axId val="70705376"/>
      </c:lineChart>
      <c:catAx>
        <c:axId val="166941308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70705376"/>
        <c:crosses val="autoZero"/>
        <c:auto val="1"/>
        <c:lblAlgn val="ctr"/>
        <c:lblOffset val="100"/>
        <c:noMultiLvlLbl val="0"/>
      </c:catAx>
      <c:valAx>
        <c:axId val="70705376"/>
        <c:scaling>
          <c:orientation val="minMax"/>
        </c:scaling>
        <c:delete val="1"/>
        <c:axPos val="l"/>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dirty="0"/>
                  <a:t>Relative Cost to Fix Defect</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166941308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12B0D-6C9D-FB7F-7918-808305798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707F5-A314-5DD2-807D-1D437A395E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DFB228-5941-3231-3C21-B21B91DDF504}"/>
              </a:ext>
            </a:extLst>
          </p:cNvPr>
          <p:cNvSpPr>
            <a:spLocks noGrp="1"/>
          </p:cNvSpPr>
          <p:nvPr>
            <p:ph type="body" idx="1"/>
          </p:nvPr>
        </p:nvSpPr>
        <p:spPr/>
        <p:txBody>
          <a:bodyPr/>
          <a:lstStyle/>
          <a:p>
            <a:r>
              <a:rPr lang="en-US" dirty="0"/>
              <a:t>So far in this class, every lecture has been about 3 Ps in some way (organizing people, understanding processes, and writing programs): when we talk about testing or typescript, we saw a lot of code but discussed how contracts and tests are communicating with the future (people) and how code coverage metrics lets us quantitively assess our progress (processes).</a:t>
            </a:r>
          </a:p>
          <a:p>
            <a:endParaRPr lang="en-US" dirty="0"/>
          </a:p>
          <a:p>
            <a:r>
              <a:rPr lang="en-US" dirty="0"/>
              <a:t>Today we focus a little more on “processes”, then “</a:t>
            </a:r>
            <a:r>
              <a:rPr lang="en-US"/>
              <a:t>people”</a:t>
            </a:r>
            <a:endParaRPr lang="en-US" dirty="0"/>
          </a:p>
        </p:txBody>
      </p:sp>
      <p:sp>
        <p:nvSpPr>
          <p:cNvPr id="4" name="Slide Number Placeholder 3">
            <a:extLst>
              <a:ext uri="{FF2B5EF4-FFF2-40B4-BE49-F238E27FC236}">
                <a16:creationId xmlns:a16="http://schemas.microsoft.com/office/drawing/2014/main" id="{5C5D2EC7-5CE9-E925-D2DF-EA125AF712EB}"/>
              </a:ext>
            </a:extLst>
          </p:cNvPr>
          <p:cNvSpPr>
            <a:spLocks noGrp="1"/>
          </p:cNvSpPr>
          <p:nvPr>
            <p:ph type="sldNum" sz="quarter" idx="5"/>
          </p:nvPr>
        </p:nvSpPr>
        <p:spPr/>
        <p:txBody>
          <a:bodyPr/>
          <a:lstStyle/>
          <a:p>
            <a:fld id="{07937F07-1250-4CCE-B198-1B2887014F41}" type="slidenum">
              <a:rPr lang="en-US" smtClean="0"/>
              <a:t>2</a:t>
            </a:fld>
            <a:endParaRPr lang="en-US"/>
          </a:p>
        </p:txBody>
      </p:sp>
    </p:spTree>
    <p:extLst>
      <p:ext uri="{BB962C8B-B14F-4D97-AF65-F5344CB8AC3E}">
        <p14:creationId xmlns:p14="http://schemas.microsoft.com/office/powerpoint/2010/main" val="3931437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&lt;read slide&gt;</a:t>
            </a:r>
          </a:p>
        </p:txBody>
      </p:sp>
      <p:sp>
        <p:nvSpPr>
          <p:cNvPr id="4" name="Slide Number Placeholder 3"/>
          <p:cNvSpPr>
            <a:spLocks noGrp="1"/>
          </p:cNvSpPr>
          <p:nvPr>
            <p:ph type="sldNum" sz="quarter" idx="5"/>
          </p:nvPr>
        </p:nvSpPr>
        <p:spPr/>
        <p:txBody>
          <a:bodyPr/>
          <a:lstStyle/>
          <a:p>
            <a:fld id="{07937F07-1250-4CCE-B198-1B2887014F41}" type="slidenum">
              <a:rPr lang="en-US" smtClean="0"/>
              <a:t>3</a:t>
            </a:fld>
            <a:endParaRPr lang="en-US"/>
          </a:p>
        </p:txBody>
      </p:sp>
    </p:spTree>
    <p:extLst>
      <p:ext uri="{BB962C8B-B14F-4D97-AF65-F5344CB8AC3E}">
        <p14:creationId xmlns:p14="http://schemas.microsoft.com/office/powerpoint/2010/main" val="1624675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previous modules we talked about how requirements analysis is a tough problem, and how gaps in understanding between our team and our client can be problematic. While getting the right requirements can certainly help make sure we build the right thing, it definitely doesn’t guarantee it. This comic also points out the gaps in the actually process of building the software – between the project leader, the designer, and the implementer. How we orchestrate this process and determine the overall scope of a project is a hard problem.</a:t>
            </a:r>
          </a:p>
        </p:txBody>
      </p:sp>
      <p:sp>
        <p:nvSpPr>
          <p:cNvPr id="4" name="Slide Number Placeholder 3"/>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4169133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This is the baseline approach, which we’ll call “Code and fix”. (Describe the boxes; make the joke that “retirement” might refer to the software, or more likely, the programmer, thanks Mitch </a:t>
            </a:r>
            <a:r>
              <a:rPr lang="en-US" sz="1200" b="0" i="0" u="none" strike="noStrike" kern="1200" dirty="0">
                <a:solidFill>
                  <a:schemeClr val="tx1"/>
                </a:solidFill>
                <a:effectLst/>
                <a:latin typeface="+mn-lt"/>
                <a:ea typeface="+mn-ea"/>
                <a:cs typeface="+mn-cs"/>
                <a:sym typeface="Wingdings" pitchFamily="2" charset="2"/>
              </a:rPr>
              <a:t> </a:t>
            </a:r>
            <a:r>
              <a:rPr lang="en-US" sz="1200" b="0" i="0" u="none" strike="noStrike" kern="1200" dirty="0">
                <a:solidFill>
                  <a:schemeClr val="tx1"/>
                </a:solidFill>
                <a:effectLst/>
                <a:latin typeface="+mn-lt"/>
                <a:ea typeface="+mn-ea"/>
                <a:cs typeface="+mn-cs"/>
              </a:rPr>
              <a:t>)</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What is good about this?</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No planning</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No expertise</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No overhead</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Good for “hacking” single use/personal use programs</a:t>
            </a:r>
          </a:p>
          <a:p>
            <a:pPr rtl="0" fontAlgn="base"/>
            <a:r>
              <a:rPr lang="en-US" sz="1200" b="0" i="0" u="none" strike="noStrike" kern="1200" dirty="0">
                <a:solidFill>
                  <a:schemeClr val="tx1"/>
                </a:solidFill>
                <a:effectLst/>
                <a:latin typeface="+mn-lt"/>
                <a:ea typeface="+mn-ea"/>
                <a:cs typeface="+mn-cs"/>
              </a:rPr>
              <a:t>What is bad about this?</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No planning</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No way to assess progress </a:t>
            </a:r>
            <a:r>
              <a:rPr lang="en-US" sz="1200" b="0" i="0" u="none" strike="noStrike" kern="1200" dirty="0">
                <a:solidFill>
                  <a:schemeClr val="tx1"/>
                </a:solidFill>
                <a:effectLst/>
                <a:latin typeface="+mn-lt"/>
                <a:ea typeface="+mn-ea"/>
                <a:cs typeface="+mn-cs"/>
                <a:sym typeface="Wingdings" pitchFamily="2" charset="2"/>
              </a:rPr>
              <a:t> this is probably the biggest point to make</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sym typeface="Wingdings" pitchFamily="2" charset="2"/>
              </a:rPr>
              <a:t>Difficult to coordinate multiple programmers</a:t>
            </a:r>
            <a:endParaRPr lang="en-US" sz="1200" b="0" i="0" u="none" strike="noStrike"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What do you think would happen if this was the only way that we built software?</a:t>
            </a:r>
          </a:p>
          <a:p>
            <a:r>
              <a:rPr lang="en-US" sz="1200" b="0" i="0" u="none" strike="noStrike" kern="1200" dirty="0">
                <a:solidFill>
                  <a:schemeClr val="tx1"/>
                </a:solidFill>
                <a:effectLst/>
                <a:latin typeface="+mn-lt"/>
                <a:ea typeface="+mn-ea"/>
                <a:cs typeface="+mn-cs"/>
              </a:rPr>
              <a:t>Would the resulting software be:</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Delivered on time?</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Fully featured?</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Performant?</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Maintainable?</a:t>
            </a:r>
          </a:p>
          <a:p>
            <a:pPr marL="171450" indent="-171450">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7937F07-1250-4CCE-B198-1B2887014F41}" type="slidenum">
              <a:rPr lang="en-US" smtClean="0"/>
              <a:t>5</a:t>
            </a:fld>
            <a:endParaRPr lang="en-US"/>
          </a:p>
        </p:txBody>
      </p:sp>
    </p:spTree>
    <p:extLst>
      <p:ext uri="{BB962C8B-B14F-4D97-AF65-F5344CB8AC3E}">
        <p14:creationId xmlns:p14="http://schemas.microsoft.com/office/powerpoint/2010/main" val="56585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Discuss how waterfall improves over code + fix</a:t>
            </a:r>
          </a:p>
          <a:p>
            <a:pPr lvl="1" rtl="0" fontAlgn="base"/>
            <a:r>
              <a:rPr lang="en-US" sz="1200" b="0" i="0" u="none" strike="noStrike" kern="1200" dirty="0">
                <a:solidFill>
                  <a:schemeClr val="tx1"/>
                </a:solidFill>
                <a:effectLst/>
                <a:latin typeface="+mn-lt"/>
                <a:ea typeface="+mn-ea"/>
                <a:cs typeface="+mn-cs"/>
              </a:rPr>
              <a:t>Organization</a:t>
            </a:r>
          </a:p>
          <a:p>
            <a:pPr lvl="1" rtl="0" fontAlgn="base"/>
            <a:r>
              <a:rPr lang="en-US" sz="1200" b="0" i="0" u="none" strike="noStrike" kern="1200" dirty="0">
                <a:solidFill>
                  <a:schemeClr val="tx1"/>
                </a:solidFill>
                <a:effectLst/>
                <a:latin typeface="+mn-lt"/>
                <a:ea typeface="+mn-ea"/>
                <a:cs typeface="+mn-cs"/>
              </a:rPr>
              <a:t>Formal QA process - can conduct QA at each level </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Division of labor: senior architects do planning and modeling, junior do construction + QA</a:t>
            </a:r>
          </a:p>
          <a:p>
            <a:pPr rtl="0" fontAlgn="base"/>
            <a:r>
              <a:rPr lang="en-US" sz="1200" b="0" i="0" u="none" strike="noStrike" kern="1200" dirty="0">
                <a:solidFill>
                  <a:schemeClr val="tx1"/>
                </a:solidFill>
                <a:effectLst/>
                <a:latin typeface="+mn-lt"/>
                <a:ea typeface="+mn-ea"/>
                <a:cs typeface="+mn-cs"/>
              </a:rPr>
              <a:t>Division of labor: might even have some external consultants/auditors who work through your requirements, too</a:t>
            </a:r>
          </a:p>
          <a:p>
            <a:pPr rtl="0" fontAlgn="base"/>
            <a:r>
              <a:rPr lang="en-US" sz="1200" b="0" i="0" u="none" strike="noStrike" kern="1200" dirty="0">
                <a:solidFill>
                  <a:schemeClr val="tx1"/>
                </a:solidFill>
                <a:effectLst/>
                <a:latin typeface="+mn-lt"/>
                <a:ea typeface="+mn-ea"/>
                <a:cs typeface="+mn-cs"/>
              </a:rPr>
              <a:t>Discussion point: is this division of labor good?</a:t>
            </a:r>
          </a:p>
          <a:p>
            <a:endParaRPr lang="en-US" dirty="0"/>
          </a:p>
          <a:p>
            <a:r>
              <a:rPr lang="en-US" dirty="0"/>
              <a:t>Do we all agree that the senior </a:t>
            </a:r>
            <a:r>
              <a:rPr lang="en-US" dirty="0" err="1"/>
              <a:t>devs</a:t>
            </a:r>
            <a:r>
              <a:rPr lang="en-US" dirty="0"/>
              <a:t> should be doing design, junior the QA?</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6</a:t>
            </a:fld>
            <a:endParaRPr lang="en-US"/>
          </a:p>
        </p:txBody>
      </p:sp>
    </p:spTree>
    <p:extLst>
      <p:ext uri="{BB962C8B-B14F-4D97-AF65-F5344CB8AC3E}">
        <p14:creationId xmlns:p14="http://schemas.microsoft.com/office/powerpoint/2010/main" val="4241447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Emphasize that each phase produces some artifact:</a:t>
            </a:r>
          </a:p>
          <a:p>
            <a:pPr rtl="0" fontAlgn="base"/>
            <a:r>
              <a:rPr lang="en-US" sz="1200" b="0" i="0" u="none" strike="noStrike" kern="1200" dirty="0">
                <a:solidFill>
                  <a:schemeClr val="tx1"/>
                </a:solidFill>
                <a:effectLst/>
                <a:latin typeface="+mn-lt"/>
                <a:ea typeface="+mn-ea"/>
                <a:cs typeface="+mn-cs"/>
              </a:rPr>
              <a:t>Requirements documents</a:t>
            </a:r>
          </a:p>
          <a:p>
            <a:pPr rtl="0" fontAlgn="base"/>
            <a:r>
              <a:rPr lang="en-US" sz="1200" b="0" i="0" u="none" strike="noStrike" kern="1200" dirty="0">
                <a:solidFill>
                  <a:schemeClr val="tx1"/>
                </a:solidFill>
                <a:effectLst/>
                <a:latin typeface="+mn-lt"/>
                <a:ea typeface="+mn-ea"/>
                <a:cs typeface="+mn-cs"/>
              </a:rPr>
              <a:t>Design documents</a:t>
            </a:r>
          </a:p>
          <a:p>
            <a:pPr rtl="0" fontAlgn="base"/>
            <a:r>
              <a:rPr lang="en-US" sz="1200" b="0" i="0" u="none" strike="noStrike" kern="1200" dirty="0">
                <a:solidFill>
                  <a:schemeClr val="tx1"/>
                </a:solidFill>
                <a:effectLst/>
                <a:latin typeface="+mn-lt"/>
                <a:ea typeface="+mn-ea"/>
                <a:cs typeface="+mn-cs"/>
              </a:rPr>
              <a:t>Source code</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Waterfall requires *extremely* thorough planning, because you will not proceed to the next step until you are certain that those artifacts are correct. There is no room for interpretation or variance.</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7</a:t>
            </a:fld>
            <a:endParaRPr lang="en-US"/>
          </a:p>
        </p:txBody>
      </p:sp>
    </p:spTree>
    <p:extLst>
      <p:ext uri="{BB962C8B-B14F-4D97-AF65-F5344CB8AC3E}">
        <p14:creationId xmlns:p14="http://schemas.microsoft.com/office/powerpoint/2010/main" val="3489954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What if I am the US government, building a naval warship that costs so much money that we expect that it will last at least 80 years?</a:t>
            </a:r>
          </a:p>
          <a:p>
            <a:pPr rtl="0" fontAlgn="base"/>
            <a:r>
              <a:rPr lang="en-US" sz="1200" b="0" i="0" u="none" strike="noStrike" kern="1200" dirty="0">
                <a:solidFill>
                  <a:schemeClr val="tx1"/>
                </a:solidFill>
                <a:effectLst/>
                <a:latin typeface="+mn-lt"/>
                <a:ea typeface="+mn-ea"/>
                <a:cs typeface="+mn-cs"/>
              </a:rPr>
              <a:t>What will the ship need to do? What will it interface with?</a:t>
            </a:r>
          </a:p>
          <a:p>
            <a:pPr rtl="0" fontAlgn="base"/>
            <a:r>
              <a:rPr lang="en-US" sz="1200" b="0" i="0" u="none" strike="noStrike" kern="1200" dirty="0">
                <a:solidFill>
                  <a:schemeClr val="tx1"/>
                </a:solidFill>
                <a:effectLst/>
                <a:latin typeface="+mn-lt"/>
                <a:ea typeface="+mn-ea"/>
                <a:cs typeface="+mn-cs"/>
              </a:rPr>
              <a:t>Tremendous uncertainty, but our goal is to draw plans in advance so that we can adapt later when needed</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Note: we don’t need every ship in the component to last for 80 years: we are sure to design something with extension points, and upgradable components. But the INTERFACE for those components probably can’t change.</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Very much benefits from the “expensive planning up front with external QA teams to review those plans” kind of process</a:t>
            </a:r>
          </a:p>
          <a:p>
            <a:pPr rtl="0" fontAlgn="base"/>
            <a:r>
              <a:rPr lang="en-US" sz="1200" b="0" i="0" u="none" strike="noStrike" kern="1200" dirty="0">
                <a:solidFill>
                  <a:schemeClr val="tx1"/>
                </a:solidFill>
                <a:effectLst/>
                <a:latin typeface="+mn-lt"/>
                <a:ea typeface="+mn-ea"/>
                <a:cs typeface="+mn-cs"/>
              </a:rPr>
              <a:t>This is not most of our software, though</a:t>
            </a:r>
          </a:p>
          <a:p>
            <a:pPr rtl="0" fontAlgn="base"/>
            <a:endParaRPr lang="en-US" sz="1200" b="0" i="0" u="none" strike="noStrike"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Overall philosophy: "The project is too large and complex, and it will take months (or years!) to plan, so once we come up with the plan, that plan can not change"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assumption: cost to make a change or fix a defect grows exponentially over time - the usual kind of big curve that everyone wants to shift left 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Nerdy bit: This process draws on classic industrial engineering principles developed by Frederick Taylor; one of the key pieces that everyone needs to understand is that you have a </a:t>
            </a:r>
            <a:r>
              <a:rPr lang="en-US" sz="1200" b="0" i="1" u="none" strike="noStrike" kern="1200" dirty="0">
                <a:solidFill>
                  <a:schemeClr val="tx1"/>
                </a:solidFill>
                <a:effectLst/>
                <a:latin typeface="+mn-lt"/>
                <a:ea typeface="+mn-ea"/>
                <a:cs typeface="+mn-cs"/>
              </a:rPr>
              <a:t>separate</a:t>
            </a:r>
            <a:r>
              <a:rPr lang="en-US" sz="1200" b="0" i="0" u="none" strike="noStrike" kern="1200" dirty="0">
                <a:solidFill>
                  <a:schemeClr val="tx1"/>
                </a:solidFill>
                <a:effectLst/>
                <a:latin typeface="+mn-lt"/>
                <a:ea typeface="+mn-ea"/>
                <a:cs typeface="+mn-cs"/>
              </a:rPr>
              <a:t> QA team that performs QA </a:t>
            </a:r>
            <a:r>
              <a:rPr lang="en-US" sz="1200" b="0" i="1" u="none" strike="noStrike" kern="1200" dirty="0">
                <a:solidFill>
                  <a:schemeClr val="tx1"/>
                </a:solidFill>
                <a:effectLst/>
                <a:latin typeface="+mn-lt"/>
                <a:ea typeface="+mn-ea"/>
                <a:cs typeface="+mn-cs"/>
              </a:rPr>
              <a:t>at each phase of the process</a:t>
            </a:r>
            <a:endParaRPr lang="en-US" sz="1200" b="0" i="0" u="none" strike="noStrike"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3993223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Overall philosophy: "The project is too large and complex, and it will take months (or years!) to plan, so once we come up with the plan, that plan can not change"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assumption: cost to make a change or fix a defect grows exponentially over time - </a:t>
            </a:r>
            <a:r>
              <a:rPr lang="en-US" sz="1200" b="1" i="0" u="none" strike="noStrike" kern="1200" dirty="0">
                <a:solidFill>
                  <a:schemeClr val="tx1"/>
                </a:solidFill>
                <a:effectLst/>
                <a:latin typeface="+mn-lt"/>
                <a:ea typeface="+mn-ea"/>
                <a:cs typeface="+mn-cs"/>
              </a:rPr>
              <a:t>the usual kind of big curve that everyone wants to shift left 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Nerdy bit: This process draws on classic industrial engineering principles developed by Frederick Taylor; one of the key pieces that everyone needs to understand is that you have a </a:t>
            </a:r>
            <a:r>
              <a:rPr lang="en-US" sz="1200" b="0" i="1" u="none" strike="noStrike" kern="1200" dirty="0">
                <a:solidFill>
                  <a:schemeClr val="tx1"/>
                </a:solidFill>
                <a:effectLst/>
                <a:latin typeface="+mn-lt"/>
                <a:ea typeface="+mn-ea"/>
                <a:cs typeface="+mn-cs"/>
              </a:rPr>
              <a:t>separate</a:t>
            </a:r>
            <a:r>
              <a:rPr lang="en-US" sz="1200" b="0" i="0" u="none" strike="noStrike" kern="1200" dirty="0">
                <a:solidFill>
                  <a:schemeClr val="tx1"/>
                </a:solidFill>
                <a:effectLst/>
                <a:latin typeface="+mn-lt"/>
                <a:ea typeface="+mn-ea"/>
                <a:cs typeface="+mn-cs"/>
              </a:rPr>
              <a:t> QA team that performs QA </a:t>
            </a:r>
            <a:r>
              <a:rPr lang="en-US" sz="1200" b="0" i="1" u="none" strike="noStrike" kern="1200" dirty="0">
                <a:solidFill>
                  <a:schemeClr val="tx1"/>
                </a:solidFill>
                <a:effectLst/>
                <a:latin typeface="+mn-lt"/>
                <a:ea typeface="+mn-ea"/>
                <a:cs typeface="+mn-cs"/>
              </a:rPr>
              <a:t>at each phase of the process</a:t>
            </a:r>
            <a:br>
              <a:rPr lang="en-US" sz="1200" b="0" i="1" u="none" strike="noStrike" kern="1200" dirty="0">
                <a:solidFill>
                  <a:schemeClr val="tx1"/>
                </a:solidFill>
                <a:effectLst/>
                <a:latin typeface="+mn-lt"/>
                <a:ea typeface="+mn-ea"/>
                <a:cs typeface="+mn-cs"/>
              </a:rPr>
            </a:br>
            <a:endParaRPr lang="en-US" sz="1200" b="0" i="1"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2400" dirty="0"/>
              <a:t>This big focus on QA of each phase means that even if you wanted to go back to a prior phase (and there are “iterative” versions of the waterfall process, too), you are going to need to throw out a lot of work! What was the point of the extremely thorough requirements documents when you are going to throw them 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sz="2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2400" dirty="0"/>
              <a:t>Therefore, this model is only appropriate when the requirements are very well-understood and changes will be very limited during the design process. But few business systems have stable requirements.</a:t>
            </a:r>
          </a:p>
        </p:txBody>
      </p:sp>
      <p:sp>
        <p:nvSpPr>
          <p:cNvPr id="4" name="Slide Number Placeholder 3"/>
          <p:cNvSpPr>
            <a:spLocks noGrp="1"/>
          </p:cNvSpPr>
          <p:nvPr>
            <p:ph type="sldNum" sz="quarter" idx="5"/>
          </p:nvPr>
        </p:nvSpPr>
        <p:spPr/>
        <p:txBody>
          <a:bodyPr/>
          <a:lstStyle/>
          <a:p>
            <a:fld id="{07937F07-1250-4CCE-B198-1B2887014F41}" type="slidenum">
              <a:rPr lang="en-US" smtClean="0"/>
              <a:t>9</a:t>
            </a:fld>
            <a:endParaRPr lang="en-US"/>
          </a:p>
        </p:txBody>
      </p:sp>
    </p:spTree>
    <p:extLst>
      <p:ext uri="{BB962C8B-B14F-4D97-AF65-F5344CB8AC3E}">
        <p14:creationId xmlns:p14="http://schemas.microsoft.com/office/powerpoint/2010/main" val="4258930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The iterative process takes a waterfall, and it basically just says: “Hey, split up your huge project into smaller projects, deliver each of those projects in one iteration of a waterfall”</a:t>
            </a:r>
          </a:p>
          <a:p>
            <a:endParaRPr lang="en-GB" altLang="en-US" dirty="0"/>
          </a:p>
          <a:p>
            <a:r>
              <a:rPr lang="en-GB" altLang="en-US" dirty="0"/>
              <a:t>Core idea: System requirements ALWAYS evolve in the course of a project so process iteration where earlier stages are reworked is always part of the process for large systems.</a:t>
            </a:r>
          </a:p>
          <a:p>
            <a:endParaRPr lang="en-GB" altLang="en-US" sz="1200" dirty="0"/>
          </a:p>
          <a:p>
            <a:r>
              <a:rPr lang="en-GB" altLang="en-US" sz="1200" dirty="0"/>
              <a:t>User requirements are prioritized and the highest priority requirements are included in early iterations.</a:t>
            </a:r>
          </a:p>
          <a:p>
            <a:endParaRPr lang="en-GB" altLang="en-US" sz="1200" dirty="0"/>
          </a:p>
          <a:p>
            <a:r>
              <a:rPr lang="en-GB" altLang="en-US" sz="1200" dirty="0"/>
              <a:t>Once the development of an iteration is started, the requirements are frozen - but requirements for later iterations can continue to evolve (this is the distinction compared to incremental delivery of feature sets)</a:t>
            </a:r>
          </a:p>
          <a:p>
            <a:endParaRPr lang="en-GB" altLang="en-US" sz="1200" dirty="0"/>
          </a:p>
          <a:p>
            <a:r>
              <a:rPr lang="en-GB" altLang="en-US" sz="1200" dirty="0"/>
              <a:t>There are a variety of pr</a:t>
            </a:r>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957560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The agile manifesto outlines the key principles that underpin agile processes. There are a variety of interpretations of this idea, “software craftsmanship” and “extreme programming” are some.</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These values are a direct response to the waterfall processes. </a:t>
            </a:r>
          </a:p>
          <a:p>
            <a:pPr rtl="0" fontAlgn="base"/>
            <a:r>
              <a:rPr lang="en-US" sz="1200" b="0" i="0" u="none" strike="noStrike" kern="1200" dirty="0">
                <a:solidFill>
                  <a:schemeClr val="tx1"/>
                </a:solidFill>
                <a:effectLst/>
                <a:latin typeface="+mn-lt"/>
                <a:ea typeface="+mn-ea"/>
                <a:cs typeface="+mn-cs"/>
              </a:rPr>
              <a:t>Individuals and interactions – talk about things, localize knowledge vs these big modeling-based approaches. Typically embrace pair programming</a:t>
            </a:r>
          </a:p>
          <a:p>
            <a:pPr rtl="0" fontAlgn="base"/>
            <a:r>
              <a:rPr lang="en-US" sz="1200" b="0" i="0" u="none" strike="noStrike" kern="1200" dirty="0">
                <a:solidFill>
                  <a:schemeClr val="tx1"/>
                </a:solidFill>
                <a:effectLst/>
                <a:latin typeface="+mn-lt"/>
                <a:ea typeface="+mn-ea"/>
                <a:cs typeface="+mn-cs"/>
              </a:rPr>
              <a:t>Working software – write code that works and is readable, come up with techniques to make it be more likely to be correct. </a:t>
            </a:r>
          </a:p>
          <a:p>
            <a:pPr rtl="0" fontAlgn="base"/>
            <a:r>
              <a:rPr lang="en-US" sz="1200" b="0" i="0" u="none" strike="noStrike" kern="1200" dirty="0">
                <a:solidFill>
                  <a:schemeClr val="tx1"/>
                </a:solidFill>
                <a:effectLst/>
                <a:latin typeface="+mn-lt"/>
                <a:ea typeface="+mn-ea"/>
                <a:cs typeface="+mn-cs"/>
              </a:rPr>
              <a:t>Respond to change – manage uncertainty by designing and implementing what you need today, don’t make detailed plans in the future</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Please note that agile is often talked about as a set of principles and processes that must be obeyed to the letter of the law. We do not claim what is the One True Way™, and many companies will offer certifications in agile this or agile that. Our focus for the next two lessons will be on understanding how agile principles manage risk and improve quality in software development.</a:t>
            </a:r>
          </a:p>
          <a:p>
            <a:pPr rtl="0" fontAlgn="base"/>
            <a:endParaRPr lang="en-US" sz="1200" b="0" i="0" u="none" strike="noStrike"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If you would like to share this context, it is interesting to point out that the “Agile manifesto” was written and co-signed by 17 white men at a ski resort in Utah. This talk has a nice discussion of this - https://</a:t>
            </a:r>
            <a:r>
              <a:rPr lang="en-US" sz="1200" b="0" i="0" u="none" strike="noStrike" kern="1200" dirty="0" err="1">
                <a:solidFill>
                  <a:schemeClr val="tx1"/>
                </a:solidFill>
                <a:effectLst/>
                <a:latin typeface="+mn-lt"/>
                <a:ea typeface="+mn-ea"/>
                <a:cs typeface="+mn-cs"/>
              </a:rPr>
              <a:t>www.youtube.com</a:t>
            </a:r>
            <a:r>
              <a:rPr lang="en-US" sz="1200" b="0" i="0" u="none" strike="noStrike" kern="1200" dirty="0">
                <a:solidFill>
                  <a:schemeClr val="tx1"/>
                </a:solidFill>
                <a:effectLst/>
                <a:latin typeface="+mn-lt"/>
                <a:ea typeface="+mn-ea"/>
                <a:cs typeface="+mn-cs"/>
              </a:rPr>
              <a:t>/</a:t>
            </a:r>
            <a:r>
              <a:rPr lang="en-US" sz="1200" b="0" i="0" u="none" strike="noStrike" kern="1200" dirty="0" err="1">
                <a:solidFill>
                  <a:schemeClr val="tx1"/>
                </a:solidFill>
                <a:effectLst/>
                <a:latin typeface="+mn-lt"/>
                <a:ea typeface="+mn-ea"/>
                <a:cs typeface="+mn-cs"/>
              </a:rPr>
              <a:t>watch?v</a:t>
            </a:r>
            <a:r>
              <a:rPr lang="en-US" sz="1200" b="0" i="0" u="none" strike="noStrike" kern="1200" dirty="0">
                <a:solidFill>
                  <a:schemeClr val="tx1"/>
                </a:solidFill>
                <a:effectLst/>
                <a:latin typeface="+mn-lt"/>
                <a:ea typeface="+mn-ea"/>
                <a:cs typeface="+mn-cs"/>
              </a:rPr>
              <a:t>=YL-6RCTywbc </a:t>
            </a:r>
          </a:p>
        </p:txBody>
      </p:sp>
      <p:sp>
        <p:nvSpPr>
          <p:cNvPr id="4" name="Slide Number Placeholder 3"/>
          <p:cNvSpPr>
            <a:spLocks noGrp="1"/>
          </p:cNvSpPr>
          <p:nvPr>
            <p:ph type="sldNum" sz="quarter" idx="5"/>
          </p:nvPr>
        </p:nvSpPr>
        <p:spPr/>
        <p:txBody>
          <a:bodyPr/>
          <a:lstStyle/>
          <a:p>
            <a:fld id="{07937F07-1250-4CCE-B198-1B2887014F41}" type="slidenum">
              <a:rPr lang="en-US" smtClean="0"/>
              <a:t>11</a:t>
            </a:fld>
            <a:endParaRPr lang="en-US"/>
          </a:p>
        </p:txBody>
      </p:sp>
    </p:spTree>
    <p:extLst>
      <p:ext uri="{BB962C8B-B14F-4D97-AF65-F5344CB8AC3E}">
        <p14:creationId xmlns:p14="http://schemas.microsoft.com/office/powerpoint/2010/main" val="3714314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A lot of different variants of “Agile” </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Scrum, Kanban, XP are just a few</a:t>
            </a:r>
          </a:p>
        </p:txBody>
      </p:sp>
      <p:sp>
        <p:nvSpPr>
          <p:cNvPr id="4" name="Slide Number Placeholder 3"/>
          <p:cNvSpPr>
            <a:spLocks noGrp="1"/>
          </p:cNvSpPr>
          <p:nvPr>
            <p:ph type="sldNum" sz="quarter" idx="5"/>
          </p:nvPr>
        </p:nvSpPr>
        <p:spPr/>
        <p:txBody>
          <a:bodyPr/>
          <a:lstStyle/>
          <a:p>
            <a:fld id="{07937F07-1250-4CCE-B198-1B2887014F41}" type="slidenum">
              <a:rPr lang="en-US" smtClean="0"/>
              <a:t>12</a:t>
            </a:fld>
            <a:endParaRPr lang="en-US"/>
          </a:p>
        </p:txBody>
      </p:sp>
    </p:spTree>
    <p:extLst>
      <p:ext uri="{BB962C8B-B14F-4D97-AF65-F5344CB8AC3E}">
        <p14:creationId xmlns:p14="http://schemas.microsoft.com/office/powerpoint/2010/main" val="3814092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Throughout the 90’s there were a variety of different software process models proposed to be “more lightweight” than waterfall. We won’t discuss them, other than to say that there were quite a few, and that agile came out on top.</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Agile offers the following promise: what if we could build software in such a way that we could embrace both defects and change. If you build a process that can have an “agile” response to shifting requirements, you are also probably building one that can tolerate defects much better. </a:t>
            </a:r>
          </a:p>
          <a:p>
            <a:pPr rtl="0" fontAlgn="base"/>
            <a:endParaRPr lang="en-US" sz="12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Compare to waterfall philosophy on risk:</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Waterfall says: "The project is too large and complex, and it will take months (or years!) to plan, so once we come up with the plan, that plan can not change"</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agile says “The project is too large and complex, it is unlikely that we will know exactly what we need right now, and to some extent, we are inventing something new. We think that as we make it, we will figure it out as we go”</a:t>
            </a:r>
          </a:p>
          <a:p>
            <a:pPr rtl="0" fontAlgn="base"/>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7937F07-1250-4CCE-B198-1B2887014F41}" type="slidenum">
              <a:rPr lang="en-US" smtClean="0"/>
              <a:t>13</a:t>
            </a:fld>
            <a:endParaRPr lang="en-US"/>
          </a:p>
        </p:txBody>
      </p:sp>
    </p:spTree>
    <p:extLst>
      <p:ext uri="{BB962C8B-B14F-4D97-AF65-F5344CB8AC3E}">
        <p14:creationId xmlns:p14="http://schemas.microsoft.com/office/powerpoint/2010/main" val="1773283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lesson from meteorology in mind, let’s start to talk about the principles of agile planning. Recall that one of the goals of agile processes is to embrace uncertainty. The first principle is articulated by Martin Fowler in the acronym “YAGNI” (pronounced </a:t>
            </a:r>
            <a:r>
              <a:rPr lang="en-US" dirty="0" err="1"/>
              <a:t>yag</a:t>
            </a:r>
            <a:r>
              <a:rPr lang="en-US" dirty="0"/>
              <a:t>-knee).</a:t>
            </a:r>
          </a:p>
          <a:p>
            <a:endParaRPr lang="en-US" dirty="0"/>
          </a:p>
          <a:p>
            <a:r>
              <a:rPr lang="en-US" dirty="0"/>
              <a:t>If we go into a software project with the first principle “embrace change”, then we need to be willing to tolerate changes to our requirements that come from our users. We also need to embrace changes to our process and plans that come from our evolving understanding of what it is that we need to build, and how it should be built.</a:t>
            </a:r>
          </a:p>
          <a:p>
            <a:endParaRPr lang="en-US" dirty="0"/>
          </a:p>
          <a:p>
            <a:r>
              <a:rPr lang="en-US" dirty="0"/>
              <a:t>The YAGNI philosophy argues that pre-maturely planning and implementing features will almost inevitably result in wasted effort and a delayed schedule. Why? Because with a lot of software projects, both we and our customers may not know exactly what it is that is needed until we get closer to needing it. Consider the hurricane map: 5 days out, can we know what degree of preparations should be in Ohio or Indiana, which seem like they might be outside of the track of the storm, but could also be totally outside of the track of the storm?</a:t>
            </a:r>
          </a:p>
          <a:p>
            <a:endParaRPr lang="en-US" dirty="0"/>
          </a:p>
          <a:p>
            <a:r>
              <a:rPr lang="en-US" dirty="0"/>
              <a:t>One risk is that we end up building the totally wrong feature, in which case we wasted time planning and building that feature, plus the cost to continue to maintain and carry this feature that we now implemented, and the cost to delay other more important features. Building the feature in the wrong way also adds the cost to do it right, and even in the best case (where we built the feature correctly), we have still delayed other more important things from getting built</a:t>
            </a:r>
          </a:p>
        </p:txBody>
      </p:sp>
      <p:sp>
        <p:nvSpPr>
          <p:cNvPr id="4" name="Slide Number Placeholder 3"/>
          <p:cNvSpPr>
            <a:spLocks noGrp="1"/>
          </p:cNvSpPr>
          <p:nvPr>
            <p:ph type="sldNum" sz="quarter" idx="5"/>
          </p:nvPr>
        </p:nvSpPr>
        <p:spPr/>
        <p:txBody>
          <a:bodyPr/>
          <a:lstStyle/>
          <a:p>
            <a:fld id="{07937F07-1250-4CCE-B198-1B2887014F41}" type="slidenum">
              <a:rPr lang="en-US" smtClean="0"/>
              <a:t>14</a:t>
            </a:fld>
            <a:endParaRPr lang="en-US"/>
          </a:p>
        </p:txBody>
      </p:sp>
    </p:spTree>
    <p:extLst>
      <p:ext uri="{BB962C8B-B14F-4D97-AF65-F5344CB8AC3E}">
        <p14:creationId xmlns:p14="http://schemas.microsoft.com/office/powerpoint/2010/main" val="30650713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Returning to the agile values, we can see how they can respond to problems in the waterfall methodology and ultimately reduce the cost of uncertainty.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7937F07-1250-4CCE-B198-1B2887014F41}" type="slidenum">
              <a:rPr lang="en-US" smtClean="0"/>
              <a:t>15</a:t>
            </a:fld>
            <a:endParaRPr lang="en-US"/>
          </a:p>
        </p:txBody>
      </p:sp>
    </p:spTree>
    <p:extLst>
      <p:ext uri="{BB962C8B-B14F-4D97-AF65-F5344CB8AC3E}">
        <p14:creationId xmlns:p14="http://schemas.microsoft.com/office/powerpoint/2010/main" val="32303558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Agile also includes a variety of common practices, perhaps the most important being collective ownership.</a:t>
            </a:r>
          </a:p>
          <a:p>
            <a:r>
              <a:rPr lang="en-US" dirty="0"/>
              <a:t> </a:t>
            </a:r>
          </a:p>
          <a:p>
            <a:r>
              <a:rPr lang="en-US" dirty="0"/>
              <a:t>Contrast this with the waterfall methodology, where quality is checked manually, often taking a lot of time and money. Agile makes quality everyone’s business, and relies upon automated checks of correctness as development goes.</a:t>
            </a:r>
          </a:p>
          <a:p>
            <a:endParaRPr lang="en-US" dirty="0"/>
          </a:p>
          <a:p>
            <a:r>
              <a:rPr lang="en-US" dirty="0"/>
              <a:t>We check functional correctness by running tests (more on that in a minute). Brainstorm: how do we check non-functional requirements?</a:t>
            </a:r>
          </a:p>
          <a:p>
            <a:pPr marL="171450" indent="-171450">
              <a:buFont typeface="Arial" panose="020B0604020202020204" pitchFamily="34" charset="0"/>
              <a:buChar char="•"/>
            </a:pPr>
            <a:r>
              <a:rPr lang="en-US" dirty="0"/>
              <a:t>Code quality checked by linters</a:t>
            </a:r>
          </a:p>
          <a:p>
            <a:pPr marL="171450" indent="-171450">
              <a:buFont typeface="Arial" panose="020B0604020202020204" pitchFamily="34" charset="0"/>
              <a:buChar char="•"/>
            </a:pPr>
            <a:r>
              <a:rPr lang="en-US" dirty="0"/>
              <a:t>Code quality – also pair programming or code review</a:t>
            </a:r>
          </a:p>
          <a:p>
            <a:pPr marL="171450" indent="-171450">
              <a:buFont typeface="Arial" panose="020B0604020202020204" pitchFamily="34" charset="0"/>
              <a:buChar char="•"/>
            </a:pPr>
            <a:r>
              <a:rPr lang="en-US" dirty="0"/>
              <a:t>Performance testing</a:t>
            </a:r>
          </a:p>
          <a:p>
            <a:pPr marL="171450" indent="-171450">
              <a:buFont typeface="Arial" panose="020B0604020202020204" pitchFamily="34" charset="0"/>
              <a:buChar char="•"/>
            </a:pPr>
            <a:r>
              <a:rPr lang="en-US" dirty="0"/>
              <a:t>Acceptance testing: including automated approaches to perform a/b tests and judge user satisfaction</a:t>
            </a:r>
          </a:p>
        </p:txBody>
      </p:sp>
      <p:sp>
        <p:nvSpPr>
          <p:cNvPr id="4" name="Slide Number Placeholder 3"/>
          <p:cNvSpPr>
            <a:spLocks noGrp="1"/>
          </p:cNvSpPr>
          <p:nvPr>
            <p:ph type="sldNum" sz="quarter" idx="5"/>
          </p:nvPr>
        </p:nvSpPr>
        <p:spPr/>
        <p:txBody>
          <a:bodyPr/>
          <a:lstStyle/>
          <a:p>
            <a:fld id="{07937F07-1250-4CCE-B198-1B2887014F41}" type="slidenum">
              <a:rPr lang="en-US" smtClean="0"/>
              <a:t>16</a:t>
            </a:fld>
            <a:endParaRPr lang="en-US"/>
          </a:p>
        </p:txBody>
      </p:sp>
    </p:spTree>
    <p:extLst>
      <p:ext uri="{BB962C8B-B14F-4D97-AF65-F5344CB8AC3E}">
        <p14:creationId xmlns:p14="http://schemas.microsoft.com/office/powerpoint/2010/main" val="162646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7937F07-1250-4CCE-B198-1B2887014F41}" type="slidenum">
              <a:rPr lang="en-US" smtClean="0"/>
              <a:t>17</a:t>
            </a:fld>
            <a:endParaRPr lang="en-US"/>
          </a:p>
        </p:txBody>
      </p:sp>
    </p:spTree>
    <p:extLst>
      <p:ext uri="{BB962C8B-B14F-4D97-AF65-F5344CB8AC3E}">
        <p14:creationId xmlns:p14="http://schemas.microsoft.com/office/powerpoint/2010/main" val="3986421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we go from this product backlog to some delivered software? Scrum is the most common approach to organizing agile projects. There are a few key vocabulary terms that you need to understand in order to talk about scrum, which hopefully won’t be too hard to understand. We’ve already seen one of the artifacts that are used in the scrum process: the product backlog.</a:t>
            </a:r>
          </a:p>
          <a:p>
            <a:endParaRPr lang="en-US" dirty="0"/>
          </a:p>
          <a:p>
            <a:r>
              <a:rPr lang="en-US" dirty="0"/>
              <a:t>Using this product backlog as our starting point, scrum organizes our development activities into sprints, which are time-boxed (fixed duration). Most commonly, sprints are 2 weeks, but it’s also not unusual to see a 30-day sprint. In scrum, we focus most of our planning activities on each of these sprints</a:t>
            </a:r>
          </a:p>
          <a:p>
            <a:endParaRPr lang="en-US" dirty="0"/>
          </a:p>
          <a:p>
            <a:r>
              <a:rPr lang="en-US" dirty="0"/>
              <a:t>The first phase of a sprint is planning: a meeting with the whole team. For a 2-week sprint this meeting is usually capped at 4 hours, and for a 30-day sprint, capped at 8 hours. In the first half of the meeting, the team decides on what can be done in the sprint, setting goals. Then the team decides on how to do that work, creating detailed tasks that will take one day or less. </a:t>
            </a:r>
          </a:p>
          <a:p>
            <a:endParaRPr lang="en-US" dirty="0"/>
          </a:p>
          <a:p>
            <a:r>
              <a:rPr lang="en-US" dirty="0"/>
              <a:t>During the sprint, there are short, “Daily Scrum” meetings – timeboxed to 15 minutes.</a:t>
            </a:r>
          </a:p>
          <a:p>
            <a:endParaRPr lang="en-US" dirty="0"/>
          </a:p>
          <a:p>
            <a:r>
              <a:rPr lang="en-US" dirty="0"/>
              <a:t>At the end, there is a sprint review of what was done, including key stakeholders and users, and a retrospective of what went well or could be improved.</a:t>
            </a:r>
          </a:p>
          <a:p>
            <a:endParaRPr lang="en-US" dirty="0"/>
          </a:p>
          <a:p>
            <a:r>
              <a:rPr lang="en-US" dirty="0"/>
              <a:t>Do not plan the next sprint until the last one is complete.</a:t>
            </a:r>
          </a:p>
          <a:p>
            <a:endParaRPr lang="en-US" dirty="0"/>
          </a:p>
          <a:p>
            <a:r>
              <a:rPr lang="en-US" dirty="0"/>
              <a:t>Implementing an effective scrum process is, however, much harder than reading this slide is – it helps to have a deep understanding of the agile principles to get into the right mindset. In particular, it’s important to reflect on the way that your team can inspect its performance and adapt to change. We’ll discuss each of these key steps, and continue to use the </a:t>
            </a:r>
            <a:r>
              <a:rPr lang="en-US" dirty="0" err="1"/>
              <a:t>PlowTracker</a:t>
            </a:r>
            <a:r>
              <a:rPr lang="en-US" dirty="0"/>
              <a:t> app as a running example.</a:t>
            </a:r>
          </a:p>
        </p:txBody>
      </p:sp>
      <p:sp>
        <p:nvSpPr>
          <p:cNvPr id="4" name="Slide Number Placeholder 3"/>
          <p:cNvSpPr>
            <a:spLocks noGrp="1"/>
          </p:cNvSpPr>
          <p:nvPr>
            <p:ph type="sldNum" sz="quarter" idx="5"/>
          </p:nvPr>
        </p:nvSpPr>
        <p:spPr/>
        <p:txBody>
          <a:bodyPr/>
          <a:lstStyle/>
          <a:p>
            <a:fld id="{07937F07-1250-4CCE-B198-1B2887014F41}" type="slidenum">
              <a:rPr lang="en-US" smtClean="0"/>
              <a:t>18</a:t>
            </a:fld>
            <a:endParaRPr lang="en-US"/>
          </a:p>
        </p:txBody>
      </p:sp>
    </p:spTree>
    <p:extLst>
      <p:ext uri="{BB962C8B-B14F-4D97-AF65-F5344CB8AC3E}">
        <p14:creationId xmlns:p14="http://schemas.microsoft.com/office/powerpoint/2010/main" val="3303371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a process graphic.</a:t>
            </a:r>
          </a:p>
          <a:p>
            <a:endParaRPr lang="en-US" dirty="0"/>
          </a:p>
          <a:p>
            <a:r>
              <a:rPr lang="en-US" dirty="0"/>
              <a:t>The “process graphic” for agile looks very similar to the iterative waterfall model. Both contain the same phases, pretty much. Both contain a loop. What is different?</a:t>
            </a:r>
          </a:p>
          <a:p>
            <a:endParaRPr lang="en-US" dirty="0"/>
          </a:p>
          <a:p>
            <a:r>
              <a:rPr lang="en-US" dirty="0"/>
              <a:t>Agile has 3d rendering, colors, and round edges. (</a:t>
            </a:r>
            <a:r>
              <a:rPr lang="en-US" dirty="0" err="1"/>
              <a:t>haha</a:t>
            </a:r>
            <a:r>
              <a:rPr lang="en-US" dirty="0"/>
              <a:t>)</a:t>
            </a:r>
          </a:p>
          <a:p>
            <a:endParaRPr lang="en-US" dirty="0"/>
          </a:p>
          <a:p>
            <a:r>
              <a:rPr lang="en-US" dirty="0"/>
              <a:t>At its core, agile processes feature the same kinds of activities as the “traditional” processes before it. However, simply saying that you have multiple iterations of your project doesn’t really do anything to reduce the cost of changing requirements or late-detected defects.</a:t>
            </a:r>
          </a:p>
          <a:p>
            <a:endParaRPr lang="en-US" dirty="0"/>
          </a:p>
          <a:p>
            <a:r>
              <a:rPr lang="en-US" dirty="0"/>
              <a:t>The key idea in agile is being able to continuously evaluate the correctness and quality of software. </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19</a:t>
            </a:fld>
            <a:endParaRPr lang="en-US"/>
          </a:p>
        </p:txBody>
      </p:sp>
    </p:spTree>
    <p:extLst>
      <p:ext uri="{BB962C8B-B14F-4D97-AF65-F5344CB8AC3E}">
        <p14:creationId xmlns:p14="http://schemas.microsoft.com/office/powerpoint/2010/main" val="1925113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Agile processes reduce risk by setting a time box: each iteration (called a “sprint”) has a fixed duration, typically 2-4 weeks (never more than that).</a:t>
            </a:r>
          </a:p>
          <a:p>
            <a:endParaRPr lang="en-US" dirty="0"/>
          </a:p>
          <a:p>
            <a:r>
              <a:rPr lang="en-US" dirty="0"/>
              <a:t>We say “time box” in contrast to “feature box” - a sprint isn’t defined by what functionality the team wants to deliver: it’s a fixed duration. The date can not change. Only the functionality (scope) can change.</a:t>
            </a:r>
          </a:p>
          <a:p>
            <a:endParaRPr lang="en-US" dirty="0"/>
          </a:p>
          <a:p>
            <a:r>
              <a:rPr lang="en-US" dirty="0"/>
              <a:t>By setting the duration of each sprint to a fixed amount of time, it forces a realistic schedule: it will become apparent quite quickly (after just several sprints) that a schedule is not attainable. How do we know it’s not attainable? Because at the end of the sprint, we find that we can’t finish everything.</a:t>
            </a:r>
          </a:p>
          <a:p>
            <a:endParaRPr lang="en-US" dirty="0"/>
          </a:p>
          <a:p>
            <a:r>
              <a:rPr lang="en-US" dirty="0"/>
              <a:t>We will discuss agile planning in detail in the next lesson. However, we’ll share now that the key insight that makes it work is that time estimation gets better with experience, and agile embraces that growth in experience. </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20</a:t>
            </a:fld>
            <a:endParaRPr lang="en-US"/>
          </a:p>
        </p:txBody>
      </p:sp>
    </p:spTree>
    <p:extLst>
      <p:ext uri="{BB962C8B-B14F-4D97-AF65-F5344CB8AC3E}">
        <p14:creationId xmlns:p14="http://schemas.microsoft.com/office/powerpoint/2010/main" val="1937508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When Kent Beck was originally working on Agile, he called it "Test first programming" before writing the XP book. But halfway through the book he realized that programming was missing out on much more of what was going on when creating software, and while first is true, it doesn't connect the effect of the testing on the programming - it's not just testing FIRST and then programming, it's using tests to drive your programming. He is one of the biggest promoters of TDD.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Here is a more traditional picture of TDD.</a:t>
            </a:r>
          </a:p>
        </p:txBody>
      </p:sp>
      <p:sp>
        <p:nvSpPr>
          <p:cNvPr id="4" name="Slide Number Placeholder 3"/>
          <p:cNvSpPr>
            <a:spLocks noGrp="1"/>
          </p:cNvSpPr>
          <p:nvPr>
            <p:ph type="sldNum" sz="quarter" idx="5"/>
          </p:nvPr>
        </p:nvSpPr>
        <p:spPr/>
        <p:txBody>
          <a:bodyPr/>
          <a:lstStyle/>
          <a:p>
            <a:fld id="{07937F07-1250-4CCE-B198-1B2887014F41}" type="slidenum">
              <a:rPr lang="en-US" smtClean="0"/>
              <a:t>21</a:t>
            </a:fld>
            <a:endParaRPr lang="en-US"/>
          </a:p>
        </p:txBody>
      </p:sp>
    </p:spTree>
    <p:extLst>
      <p:ext uri="{BB962C8B-B14F-4D97-AF65-F5344CB8AC3E}">
        <p14:creationId xmlns:p14="http://schemas.microsoft.com/office/powerpoint/2010/main" val="3499400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 name="Shape 530"/>
          <p:cNvSpPr>
            <a:spLocks noGrp="1" noRot="1" noChangeAspect="1"/>
          </p:cNvSpPr>
          <p:nvPr>
            <p:ph type="sldImg"/>
          </p:nvPr>
        </p:nvSpPr>
        <p:spPr>
          <a:prstGeom prst="rect">
            <a:avLst/>
          </a:prstGeom>
        </p:spPr>
        <p:txBody>
          <a:bodyPr/>
          <a:lstStyle/>
          <a:p>
            <a:endParaRPr/>
          </a:p>
        </p:txBody>
      </p:sp>
      <p:sp>
        <p:nvSpPr>
          <p:cNvPr id="531" name="Shape 531"/>
          <p:cNvSpPr>
            <a:spLocks noGrp="1"/>
          </p:cNvSpPr>
          <p:nvPr>
            <p:ph type="body" sz="quarter" idx="1"/>
          </p:nvPr>
        </p:nvSpPr>
        <p:spPr>
          <a:prstGeom prst="rect">
            <a:avLst/>
          </a:prstGeom>
        </p:spPr>
        <p:txBody>
          <a:bodyPr/>
          <a:lstStyle/>
          <a:p>
            <a:pPr defTabSz="914400">
              <a:lnSpc>
                <a:spcPct val="100000"/>
              </a:lnSpc>
              <a:defRPr sz="1200">
                <a:latin typeface="Calibri"/>
                <a:ea typeface="Calibri"/>
                <a:cs typeface="Calibri"/>
                <a:sym typeface="Calibri"/>
              </a:defRPr>
            </a:pPr>
            <a:r>
              <a:rPr lang="en-US" dirty="0"/>
              <a:t>TDD is important in agile, because being able to continuously evaluate the correctness and quality of software is important.</a:t>
            </a:r>
          </a:p>
          <a:p>
            <a:pPr defTabSz="914400">
              <a:lnSpc>
                <a:spcPct val="100000"/>
              </a:lnSpc>
              <a:defRPr sz="1200">
                <a:latin typeface="Calibri"/>
                <a:ea typeface="Calibri"/>
                <a:cs typeface="Calibri"/>
                <a:sym typeface="Calibri"/>
              </a:defRPr>
            </a:pPr>
            <a:r>
              <a:rPr lang="en-US" dirty="0"/>
              <a:t>As part of that mantra, you always want to keep an eye on the quality of your code and amount of technical debt.</a:t>
            </a:r>
          </a:p>
          <a:p>
            <a:pPr defTabSz="914400">
              <a:lnSpc>
                <a:spcPct val="100000"/>
              </a:lnSpc>
              <a:defRPr sz="1200">
                <a:latin typeface="Calibri"/>
                <a:ea typeface="Calibri"/>
                <a:cs typeface="Calibri"/>
                <a:sym typeface="Calibri"/>
              </a:defRPr>
            </a:pPr>
            <a:endParaRPr lang="en-US" dirty="0"/>
          </a:p>
          <a:p>
            <a:pPr defTabSz="914400">
              <a:lnSpc>
                <a:spcPct val="100000"/>
              </a:lnSpc>
              <a:defRPr sz="1200">
                <a:latin typeface="Calibri"/>
                <a:ea typeface="Calibri"/>
                <a:cs typeface="Calibri"/>
                <a:sym typeface="Calibri"/>
              </a:defRPr>
            </a:pPr>
            <a:r>
              <a:rPr lang="en-US" dirty="0"/>
              <a:t>As a team, you try to fix the code smell when you can and as you see it.</a:t>
            </a:r>
          </a:p>
          <a:p>
            <a:pPr defTabSz="914400">
              <a:lnSpc>
                <a:spcPct val="100000"/>
              </a:lnSpc>
              <a:defRPr sz="1200">
                <a:latin typeface="Calibri"/>
                <a:ea typeface="Calibri"/>
                <a:cs typeface="Calibri"/>
                <a:sym typeface="Calibri"/>
              </a:defRPr>
            </a:pPr>
            <a:endParaRPr lang="en-US" dirty="0"/>
          </a:p>
          <a:p>
            <a:pPr defTabSz="914400">
              <a:lnSpc>
                <a:spcPct val="100000"/>
              </a:lnSpc>
              <a:defRPr sz="1200">
                <a:latin typeface="Calibri"/>
                <a:ea typeface="Calibri"/>
                <a:cs typeface="Calibri"/>
                <a:sym typeface="Calibri"/>
              </a:defRPr>
            </a:pPr>
            <a:r>
              <a:rPr lang="en-US" dirty="0"/>
              <a:t>Don’t forget to mention Martin Fowler’s book on refactoring</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xfrm>
            <a:off x="381000" y="685800"/>
            <a:ext cx="6096000" cy="3429000"/>
          </a:xfrm>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pPr defTabSz="457200">
              <a:defRPr sz="2200"/>
            </a:pPr>
            <a:r>
              <a:rPr lang="en-US" dirty="0"/>
              <a:t>If you </a:t>
            </a:r>
            <a:r>
              <a:rPr lang="en-US"/>
              <a:t>are interested, </a:t>
            </a:r>
            <a:r>
              <a:rPr lang="en-US" dirty="0"/>
              <a:t>you can find a lot more </a:t>
            </a:r>
            <a:r>
              <a:rPr dirty="0"/>
              <a:t>in the book:</a:t>
            </a:r>
          </a:p>
          <a:p>
            <a:pPr marL="228600" indent="-228600" defTabSz="457200">
              <a:buSzPct val="100000"/>
              <a:buChar char="•"/>
              <a:defRPr sz="2200"/>
            </a:pPr>
            <a:r>
              <a:rPr dirty="0"/>
              <a:t>UML diagrams to illustrate the situation before and after</a:t>
            </a:r>
          </a:p>
          <a:p>
            <a:pPr marL="228600" indent="-228600" defTabSz="457200">
              <a:buSzPct val="100000"/>
              <a:buChar char="•"/>
              <a:defRPr sz="2200"/>
            </a:pPr>
            <a:r>
              <a:rPr dirty="0"/>
              <a:t>examples of code before and after each refactoring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4442-5B65-DFED-FF96-07B218514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3752C-5130-171C-E979-C6EE0DCD73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239E70-6B31-C6D7-B300-EC9F00DAFE2A}"/>
              </a:ext>
            </a:extLst>
          </p:cNvPr>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Each organization often tweaks different aspects of the “agile process” to suit their project or needs:</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Basecamp rejected 2-week sprints and went to 6-week cycle called “Shape-up”</a:t>
            </a:r>
          </a:p>
          <a:p>
            <a:pPr rtl="0" fontAlgn="base"/>
            <a:r>
              <a:rPr lang="en-US" sz="1200" b="0" i="0" u="none" strike="noStrike" kern="1200" dirty="0">
                <a:solidFill>
                  <a:schemeClr val="tx1"/>
                </a:solidFill>
                <a:effectLst/>
                <a:latin typeface="+mn-lt"/>
                <a:ea typeface="+mn-ea"/>
                <a:cs typeface="+mn-cs"/>
              </a:rPr>
              <a:t>Spotify abandoned standard scrum management and replaced it with matrix structure to balance team autonomy with organizational structure. They allowed teams to use their own workflow like scrum or kanban or whatever</a:t>
            </a:r>
          </a:p>
          <a:p>
            <a:pPr rtl="0" fontAlgn="base"/>
            <a:r>
              <a:rPr lang="en-US" sz="1200" b="0" i="0" u="none" strike="noStrike" kern="1200" dirty="0">
                <a:solidFill>
                  <a:schemeClr val="tx1"/>
                </a:solidFill>
                <a:effectLst/>
                <a:latin typeface="+mn-lt"/>
                <a:ea typeface="+mn-ea"/>
                <a:cs typeface="+mn-cs"/>
              </a:rPr>
              <a:t>Amazon uses 2-pizza teams</a:t>
            </a:r>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Google uses sprints at lower level (teams have autonomy) but at higher levels they use OKRs (Objectives and Key Results)</a:t>
            </a:r>
          </a:p>
          <a:p>
            <a:pPr rtl="0" fontAlgn="base"/>
            <a:r>
              <a:rPr lang="en-US" sz="1200" b="0" i="0" u="none" strike="noStrike" kern="1200" dirty="0">
                <a:solidFill>
                  <a:schemeClr val="tx1"/>
                </a:solidFill>
                <a:effectLst/>
                <a:latin typeface="+mn-lt"/>
                <a:ea typeface="+mn-ea"/>
                <a:cs typeface="+mn-cs"/>
              </a:rPr>
              <a:t>Traditional Enterprise companies like Barclays, ING, Banks use Hybridized Agile which integrated regularity or security processes within sprint cycles.</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Discussion Q: What variants have you seen in your internship/co-op?</a:t>
            </a:r>
          </a:p>
        </p:txBody>
      </p:sp>
      <p:sp>
        <p:nvSpPr>
          <p:cNvPr id="4" name="Slide Number Placeholder 3">
            <a:extLst>
              <a:ext uri="{FF2B5EF4-FFF2-40B4-BE49-F238E27FC236}">
                <a16:creationId xmlns:a16="http://schemas.microsoft.com/office/drawing/2014/main" id="{E7A551B0-D4EB-3A1D-F53F-73CBB9D718F2}"/>
              </a:ext>
            </a:extLst>
          </p:cNvPr>
          <p:cNvSpPr>
            <a:spLocks noGrp="1"/>
          </p:cNvSpPr>
          <p:nvPr>
            <p:ph type="sldNum" sz="quarter" idx="5"/>
          </p:nvPr>
        </p:nvSpPr>
        <p:spPr/>
        <p:txBody>
          <a:bodyPr/>
          <a:lstStyle/>
          <a:p>
            <a:fld id="{07937F07-1250-4CCE-B198-1B2887014F41}" type="slidenum">
              <a:rPr lang="en-US" smtClean="0"/>
              <a:t>24</a:t>
            </a:fld>
            <a:endParaRPr lang="en-US"/>
          </a:p>
        </p:txBody>
      </p:sp>
    </p:spTree>
    <p:extLst>
      <p:ext uri="{BB962C8B-B14F-4D97-AF65-F5344CB8AC3E}">
        <p14:creationId xmlns:p14="http://schemas.microsoft.com/office/powerpoint/2010/main" val="376434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&lt;read slide&gt;</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346195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3813056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9/29/2026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9/29/2026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9/29/2026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9/29/2026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9/29/2026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9/29/2026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9/29/2026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9/29/2026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9/29/2026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9/29/2026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9/29/2026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9/29/2026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3216978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9/29/2026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0" r:id="rId13"/>
    <p:sldLayoutId id="2147483661" r:id="rId14"/>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svg"/><Relationship Id="rId7"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martinfowler.com/bliki/Yagni.htm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sz="3200" dirty="0">
                <a:sym typeface="Helvetica Neue" charset="0"/>
              </a:rPr>
              <a:t>CS 4530: Fundamentals of Software Engineering</a:t>
            </a:r>
            <a:br>
              <a:rPr lang="en-US" altLang="en-US" sz="3200" dirty="0">
                <a:sym typeface="Helvetica Neue" charset="0"/>
              </a:rPr>
            </a:br>
            <a:r>
              <a:rPr lang="en-US" altLang="en-US" sz="3200" dirty="0">
                <a:sym typeface="Helvetica Neue" charset="0"/>
              </a:rPr>
              <a:t>Module </a:t>
            </a:r>
            <a:r>
              <a:rPr lang="en-US" altLang="en-US" dirty="0">
                <a:sym typeface="Helvetica Neue" charset="0"/>
              </a:rPr>
              <a:t>7.1: Software Development Processes</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p:txBody>
          <a:bodyPr/>
          <a:lstStyle/>
          <a:p>
            <a:pPr>
              <a:lnSpc>
                <a:spcPct val="100000"/>
              </a:lnSpc>
            </a:pPr>
            <a:r>
              <a:rPr lang="en-US" sz="2400"/>
              <a:t>Adeel Bhutta and Mitch Wand</a:t>
            </a:r>
            <a:endParaRPr lang="en-US" sz="2400" dirty="0"/>
          </a:p>
          <a:p>
            <a:pPr>
              <a:lnSpc>
                <a:spcPct val="100000"/>
              </a:lnSpc>
            </a:pPr>
            <a:r>
              <a:rPr lang="en-US" sz="2400"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Tree>
    <p:extLst>
      <p:ext uri="{BB962C8B-B14F-4D97-AF65-F5344CB8AC3E}">
        <p14:creationId xmlns:p14="http://schemas.microsoft.com/office/powerpoint/2010/main" val="3025610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F7286-3F1D-0232-DF05-C94B912000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9D885D-1C5A-0CA6-6007-EDC577213406}"/>
              </a:ext>
            </a:extLst>
          </p:cNvPr>
          <p:cNvSpPr>
            <a:spLocks noGrp="1"/>
          </p:cNvSpPr>
          <p:nvPr>
            <p:ph type="title"/>
          </p:nvPr>
        </p:nvSpPr>
        <p:spPr/>
        <p:txBody>
          <a:bodyPr>
            <a:noAutofit/>
          </a:bodyPr>
          <a:lstStyle/>
          <a:p>
            <a:r>
              <a:rPr lang="en-US"/>
              <a:t>So, software engineering must encompass:</a:t>
            </a:r>
          </a:p>
        </p:txBody>
      </p:sp>
      <p:sp>
        <p:nvSpPr>
          <p:cNvPr id="4" name="Slide Number Placeholder 3">
            <a:extLst>
              <a:ext uri="{FF2B5EF4-FFF2-40B4-BE49-F238E27FC236}">
                <a16:creationId xmlns:a16="http://schemas.microsoft.com/office/drawing/2014/main" id="{62A243F9-FD8A-947E-EC67-21163F3C7FD6}"/>
              </a:ext>
            </a:extLst>
          </p:cNvPr>
          <p:cNvSpPr>
            <a:spLocks noGrp="1"/>
          </p:cNvSpPr>
          <p:nvPr>
            <p:ph type="sldNum" sz="quarter" idx="12"/>
          </p:nvPr>
        </p:nvSpPr>
        <p:spPr/>
        <p:txBody>
          <a:bodyPr>
            <a:normAutofit/>
          </a:bodyPr>
          <a:lstStyle/>
          <a:p>
            <a:fld id="{20F37917-FD3A-4669-9018-DA04BCDD3D75}" type="slidenum">
              <a:rPr lang="en-US" smtClean="0"/>
              <a:pPr/>
              <a:t>2</a:t>
            </a:fld>
            <a:endParaRPr lang="en-US"/>
          </a:p>
        </p:txBody>
      </p:sp>
      <p:grpSp>
        <p:nvGrpSpPr>
          <p:cNvPr id="25" name="Group 24">
            <a:extLst>
              <a:ext uri="{FF2B5EF4-FFF2-40B4-BE49-F238E27FC236}">
                <a16:creationId xmlns:a16="http://schemas.microsoft.com/office/drawing/2014/main" id="{0DCC8436-7509-10D9-42E0-0F93BE960A88}"/>
              </a:ext>
            </a:extLst>
          </p:cNvPr>
          <p:cNvGrpSpPr/>
          <p:nvPr/>
        </p:nvGrpSpPr>
        <p:grpSpPr>
          <a:xfrm>
            <a:off x="4319921" y="1533426"/>
            <a:ext cx="974268" cy="974268"/>
            <a:chOff x="7949361" y="2403792"/>
            <a:chExt cx="1887188" cy="1887188"/>
          </a:xfrm>
        </p:grpSpPr>
        <p:sp>
          <p:nvSpPr>
            <p:cNvPr id="26" name="Rectangle: Diagonal Corners Rounded 13">
              <a:extLst>
                <a:ext uri="{FF2B5EF4-FFF2-40B4-BE49-F238E27FC236}">
                  <a16:creationId xmlns:a16="http://schemas.microsoft.com/office/drawing/2014/main" id="{1BB8C4FB-AF2E-6811-0C48-AFBFC86CE505}"/>
                </a:ext>
              </a:extLst>
            </p:cNvPr>
            <p:cNvSpPr/>
            <p:nvPr/>
          </p:nvSpPr>
          <p:spPr>
            <a:xfrm>
              <a:off x="7949362"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sp>
          <p:nvSpPr>
            <p:cNvPr id="27" name="Rectangle 26" descr="Group">
              <a:extLst>
                <a:ext uri="{FF2B5EF4-FFF2-40B4-BE49-F238E27FC236}">
                  <a16:creationId xmlns:a16="http://schemas.microsoft.com/office/drawing/2014/main" id="{3550D465-BB36-D0F5-3E4F-3823325F8711}"/>
                </a:ext>
              </a:extLst>
            </p:cNvPr>
            <p:cNvSpPr/>
            <p:nvPr/>
          </p:nvSpPr>
          <p:spPr>
            <a:xfrm>
              <a:off x="7949361" y="2403792"/>
              <a:ext cx="1887188" cy="188718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28" name="Group 27">
            <a:extLst>
              <a:ext uri="{FF2B5EF4-FFF2-40B4-BE49-F238E27FC236}">
                <a16:creationId xmlns:a16="http://schemas.microsoft.com/office/drawing/2014/main" id="{A66242B3-2657-9711-F6E5-543364970B80}"/>
              </a:ext>
            </a:extLst>
          </p:cNvPr>
          <p:cNvGrpSpPr/>
          <p:nvPr/>
        </p:nvGrpSpPr>
        <p:grpSpPr>
          <a:xfrm>
            <a:off x="6892528" y="1533426"/>
            <a:ext cx="974268" cy="974267"/>
            <a:chOff x="679049" y="2403793"/>
            <a:chExt cx="1887188" cy="1887187"/>
          </a:xfrm>
        </p:grpSpPr>
        <p:sp>
          <p:nvSpPr>
            <p:cNvPr id="29" name="Rectangle: Diagonal Corners Rounded 6">
              <a:extLst>
                <a:ext uri="{FF2B5EF4-FFF2-40B4-BE49-F238E27FC236}">
                  <a16:creationId xmlns:a16="http://schemas.microsoft.com/office/drawing/2014/main" id="{FE8A76E7-689B-690F-A095-6AD4364287BA}"/>
                </a:ext>
              </a:extLst>
            </p:cNvPr>
            <p:cNvSpPr/>
            <p:nvPr/>
          </p:nvSpPr>
          <p:spPr>
            <a:xfrm>
              <a:off x="679050"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30" name="Rectangle 29" descr="Gears">
              <a:extLst>
                <a:ext uri="{FF2B5EF4-FFF2-40B4-BE49-F238E27FC236}">
                  <a16:creationId xmlns:a16="http://schemas.microsoft.com/office/drawing/2014/main" id="{7D23983D-A446-016D-1D09-EEA03F7AB638}"/>
                </a:ext>
              </a:extLst>
            </p:cNvPr>
            <p:cNvSpPr/>
            <p:nvPr/>
          </p:nvSpPr>
          <p:spPr>
            <a:xfrm>
              <a:off x="679049" y="2403793"/>
              <a:ext cx="1887187" cy="188718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31" name="Group 30">
            <a:extLst>
              <a:ext uri="{FF2B5EF4-FFF2-40B4-BE49-F238E27FC236}">
                <a16:creationId xmlns:a16="http://schemas.microsoft.com/office/drawing/2014/main" id="{290EF367-EF70-692F-29A4-9F0B3D91A6E0}"/>
              </a:ext>
            </a:extLst>
          </p:cNvPr>
          <p:cNvGrpSpPr/>
          <p:nvPr/>
        </p:nvGrpSpPr>
        <p:grpSpPr>
          <a:xfrm>
            <a:off x="9465135" y="1533426"/>
            <a:ext cx="974267" cy="974267"/>
            <a:chOff x="4314206" y="2403793"/>
            <a:chExt cx="1887187" cy="1887187"/>
          </a:xfrm>
        </p:grpSpPr>
        <p:sp>
          <p:nvSpPr>
            <p:cNvPr id="32" name="Rectangle: Diagonal Corners Rounded 10">
              <a:extLst>
                <a:ext uri="{FF2B5EF4-FFF2-40B4-BE49-F238E27FC236}">
                  <a16:creationId xmlns:a16="http://schemas.microsoft.com/office/drawing/2014/main" id="{8BA700D9-B1FB-D3AE-6BCF-0326DDE221FE}"/>
                </a:ext>
              </a:extLst>
            </p:cNvPr>
            <p:cNvSpPr/>
            <p:nvPr/>
          </p:nvSpPr>
          <p:spPr>
            <a:xfrm>
              <a:off x="4314206"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33" name="Rectangle 32" descr="Illustrator with solid fill">
              <a:extLst>
                <a:ext uri="{FF2B5EF4-FFF2-40B4-BE49-F238E27FC236}">
                  <a16:creationId xmlns:a16="http://schemas.microsoft.com/office/drawing/2014/main" id="{23869531-BAC2-B4C3-0FAC-94F77BE70DFB}"/>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grpSp>
      <p:sp>
        <p:nvSpPr>
          <p:cNvPr id="3" name="Rectangle: Diagonal Corners Rounded 6">
            <a:extLst>
              <a:ext uri="{FF2B5EF4-FFF2-40B4-BE49-F238E27FC236}">
                <a16:creationId xmlns:a16="http://schemas.microsoft.com/office/drawing/2014/main" id="{E91C8FD3-155E-AE7E-4B0D-944B7A4450E0}"/>
              </a:ext>
            </a:extLst>
          </p:cNvPr>
          <p:cNvSpPr/>
          <p:nvPr/>
        </p:nvSpPr>
        <p:spPr>
          <a:xfrm>
            <a:off x="3094269" y="4395624"/>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US"/>
          </a:p>
        </p:txBody>
      </p:sp>
      <p:sp>
        <p:nvSpPr>
          <p:cNvPr id="5" name="Rectangle: Diagonal Corners Rounded 10">
            <a:extLst>
              <a:ext uri="{FF2B5EF4-FFF2-40B4-BE49-F238E27FC236}">
                <a16:creationId xmlns:a16="http://schemas.microsoft.com/office/drawing/2014/main" id="{D64E4B4D-BAC3-8C8B-96A7-1091FD5E5891}"/>
              </a:ext>
            </a:extLst>
          </p:cNvPr>
          <p:cNvSpPr/>
          <p:nvPr/>
        </p:nvSpPr>
        <p:spPr>
          <a:xfrm>
            <a:off x="3071193" y="5639377"/>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US"/>
          </a:p>
        </p:txBody>
      </p:sp>
      <p:sp>
        <p:nvSpPr>
          <p:cNvPr id="6" name="Rectangle: Diagonal Corners Rounded 13">
            <a:extLst>
              <a:ext uri="{FF2B5EF4-FFF2-40B4-BE49-F238E27FC236}">
                <a16:creationId xmlns:a16="http://schemas.microsoft.com/office/drawing/2014/main" id="{25DE481D-2063-54FE-D4A0-0688898E1FDD}"/>
              </a:ext>
            </a:extLst>
          </p:cNvPr>
          <p:cNvSpPr/>
          <p:nvPr/>
        </p:nvSpPr>
        <p:spPr>
          <a:xfrm>
            <a:off x="3094269" y="3151870"/>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US"/>
          </a:p>
        </p:txBody>
      </p:sp>
      <p:pic>
        <p:nvPicPr>
          <p:cNvPr id="9" name="Graphic 8" descr="Thought bubble with solid fill">
            <a:extLst>
              <a:ext uri="{FF2B5EF4-FFF2-40B4-BE49-F238E27FC236}">
                <a16:creationId xmlns:a16="http://schemas.microsoft.com/office/drawing/2014/main" id="{2C4D2893-F514-06DA-32F6-E452C8E3421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62618" y="3220221"/>
            <a:ext cx="837566" cy="837566"/>
          </a:xfrm>
          <a:prstGeom prst="rect">
            <a:avLst/>
          </a:prstGeom>
        </p:spPr>
      </p:pic>
      <p:pic>
        <p:nvPicPr>
          <p:cNvPr id="10" name="Graphic 9" descr="Flowchart with solid fill">
            <a:extLst>
              <a:ext uri="{FF2B5EF4-FFF2-40B4-BE49-F238E27FC236}">
                <a16:creationId xmlns:a16="http://schemas.microsoft.com/office/drawing/2014/main" id="{2D263F2E-A7E9-5C9B-CCD1-304F9BA462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0067" y="4425557"/>
            <a:ext cx="914400" cy="914400"/>
          </a:xfrm>
          <a:prstGeom prst="rect">
            <a:avLst/>
          </a:prstGeom>
        </p:spPr>
      </p:pic>
      <p:pic>
        <p:nvPicPr>
          <p:cNvPr id="13" name="Graphic 12" descr="Hammer1 with solid fill">
            <a:extLst>
              <a:ext uri="{FF2B5EF4-FFF2-40B4-BE49-F238E27FC236}">
                <a16:creationId xmlns:a16="http://schemas.microsoft.com/office/drawing/2014/main" id="{23D5C520-7E83-5690-331F-3D97E776CBD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53974" y="5722158"/>
            <a:ext cx="808704" cy="808704"/>
          </a:xfrm>
          <a:prstGeom prst="rect">
            <a:avLst/>
          </a:prstGeom>
        </p:spPr>
      </p:pic>
      <p:sp>
        <p:nvSpPr>
          <p:cNvPr id="22" name="Freeform: Shape 15">
            <a:extLst>
              <a:ext uri="{FF2B5EF4-FFF2-40B4-BE49-F238E27FC236}">
                <a16:creationId xmlns:a16="http://schemas.microsoft.com/office/drawing/2014/main" id="{3177DDC2-1B83-3DA9-B4B5-F0F623D2A8CB}"/>
              </a:ext>
            </a:extLst>
          </p:cNvPr>
          <p:cNvSpPr/>
          <p:nvPr/>
        </p:nvSpPr>
        <p:spPr>
          <a:xfrm>
            <a:off x="-96363" y="5766510"/>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r" defTabSz="1778000">
              <a:lnSpc>
                <a:spcPct val="90000"/>
              </a:lnSpc>
              <a:spcBef>
                <a:spcPct val="0"/>
              </a:spcBef>
              <a:spcAft>
                <a:spcPct val="35000"/>
              </a:spcAft>
              <a:buNone/>
              <a:defRPr cap="all"/>
            </a:pPr>
            <a:r>
              <a:rPr lang="en-US" sz="3200" kern="1200"/>
              <a:t>implementing</a:t>
            </a:r>
          </a:p>
        </p:txBody>
      </p:sp>
      <p:sp>
        <p:nvSpPr>
          <p:cNvPr id="23" name="Freeform: Shape 15">
            <a:extLst>
              <a:ext uri="{FF2B5EF4-FFF2-40B4-BE49-F238E27FC236}">
                <a16:creationId xmlns:a16="http://schemas.microsoft.com/office/drawing/2014/main" id="{730D5DD5-5AED-DB85-0642-DEBF94B4FBDB}"/>
              </a:ext>
            </a:extLst>
          </p:cNvPr>
          <p:cNvSpPr/>
          <p:nvPr/>
        </p:nvSpPr>
        <p:spPr>
          <a:xfrm>
            <a:off x="-58857" y="4522757"/>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r" defTabSz="1778000">
              <a:lnSpc>
                <a:spcPct val="90000"/>
              </a:lnSpc>
              <a:spcBef>
                <a:spcPct val="0"/>
              </a:spcBef>
              <a:spcAft>
                <a:spcPct val="35000"/>
              </a:spcAft>
              <a:buNone/>
              <a:defRPr cap="all"/>
            </a:pPr>
            <a:r>
              <a:rPr lang="en-US" sz="3200" kern="1200"/>
              <a:t>ORGANIZING</a:t>
            </a:r>
          </a:p>
        </p:txBody>
      </p:sp>
      <p:sp>
        <p:nvSpPr>
          <p:cNvPr id="24" name="Freeform: Shape 15">
            <a:extLst>
              <a:ext uri="{FF2B5EF4-FFF2-40B4-BE49-F238E27FC236}">
                <a16:creationId xmlns:a16="http://schemas.microsoft.com/office/drawing/2014/main" id="{29E4CDD7-7968-56BA-280E-798D49FAC793}"/>
              </a:ext>
            </a:extLst>
          </p:cNvPr>
          <p:cNvSpPr/>
          <p:nvPr/>
        </p:nvSpPr>
        <p:spPr>
          <a:xfrm>
            <a:off x="-58857" y="3275362"/>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r" defTabSz="1778000">
              <a:lnSpc>
                <a:spcPct val="90000"/>
              </a:lnSpc>
              <a:spcBef>
                <a:spcPct val="0"/>
              </a:spcBef>
              <a:spcAft>
                <a:spcPct val="35000"/>
              </a:spcAft>
              <a:buNone/>
              <a:defRPr cap="all"/>
            </a:pPr>
            <a:r>
              <a:rPr lang="en-US" sz="3200" kern="1200"/>
              <a:t>PLANNING</a:t>
            </a:r>
          </a:p>
        </p:txBody>
      </p:sp>
      <p:sp>
        <p:nvSpPr>
          <p:cNvPr id="36" name="Freeform: Shape 15">
            <a:extLst>
              <a:ext uri="{FF2B5EF4-FFF2-40B4-BE49-F238E27FC236}">
                <a16:creationId xmlns:a16="http://schemas.microsoft.com/office/drawing/2014/main" id="{E73CA9A7-450F-EC06-FE86-75FCF465828A}"/>
              </a:ext>
            </a:extLst>
          </p:cNvPr>
          <p:cNvSpPr/>
          <p:nvPr/>
        </p:nvSpPr>
        <p:spPr>
          <a:xfrm>
            <a:off x="4319921" y="2449319"/>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defTabSz="1778000">
              <a:lnSpc>
                <a:spcPct val="90000"/>
              </a:lnSpc>
              <a:spcBef>
                <a:spcPct val="0"/>
              </a:spcBef>
              <a:spcAft>
                <a:spcPct val="35000"/>
              </a:spcAft>
              <a:buNone/>
              <a:defRPr cap="all"/>
            </a:pPr>
            <a:r>
              <a:rPr lang="en-US" sz="3200" kern="1200"/>
              <a:t>PEOPLE</a:t>
            </a:r>
          </a:p>
        </p:txBody>
      </p:sp>
      <p:sp>
        <p:nvSpPr>
          <p:cNvPr id="37" name="Freeform: Shape 15">
            <a:extLst>
              <a:ext uri="{FF2B5EF4-FFF2-40B4-BE49-F238E27FC236}">
                <a16:creationId xmlns:a16="http://schemas.microsoft.com/office/drawing/2014/main" id="{973FFD15-483E-AE88-EC02-3E6530F634E2}"/>
              </a:ext>
            </a:extLst>
          </p:cNvPr>
          <p:cNvSpPr/>
          <p:nvPr/>
        </p:nvSpPr>
        <p:spPr>
          <a:xfrm>
            <a:off x="6892528"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defTabSz="1778000">
              <a:lnSpc>
                <a:spcPct val="90000"/>
              </a:lnSpc>
              <a:spcBef>
                <a:spcPct val="0"/>
              </a:spcBef>
              <a:spcAft>
                <a:spcPct val="35000"/>
              </a:spcAft>
              <a:buNone/>
              <a:defRPr cap="all"/>
            </a:pPr>
            <a:r>
              <a:rPr lang="en-US" sz="3200" kern="1200"/>
              <a:t>PROCESSES</a:t>
            </a:r>
          </a:p>
        </p:txBody>
      </p:sp>
      <p:sp>
        <p:nvSpPr>
          <p:cNvPr id="38" name="Freeform: Shape 15">
            <a:extLst>
              <a:ext uri="{FF2B5EF4-FFF2-40B4-BE49-F238E27FC236}">
                <a16:creationId xmlns:a16="http://schemas.microsoft.com/office/drawing/2014/main" id="{A3A3414B-F320-C4DC-B3E3-5C03BEFB0FC8}"/>
              </a:ext>
            </a:extLst>
          </p:cNvPr>
          <p:cNvSpPr/>
          <p:nvPr/>
        </p:nvSpPr>
        <p:spPr>
          <a:xfrm>
            <a:off x="9465135"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defTabSz="1778000">
              <a:lnSpc>
                <a:spcPct val="90000"/>
              </a:lnSpc>
              <a:spcBef>
                <a:spcPct val="0"/>
              </a:spcBef>
              <a:spcAft>
                <a:spcPct val="35000"/>
              </a:spcAft>
              <a:buNone/>
              <a:defRPr cap="all"/>
            </a:pPr>
            <a:r>
              <a:rPr lang="en-US" sz="3200" kern="1200"/>
              <a:t>PROGRAMS</a:t>
            </a:r>
          </a:p>
        </p:txBody>
      </p:sp>
      <p:graphicFrame>
        <p:nvGraphicFramePr>
          <p:cNvPr id="40" name="Table 39">
            <a:extLst>
              <a:ext uri="{FF2B5EF4-FFF2-40B4-BE49-F238E27FC236}">
                <a16:creationId xmlns:a16="http://schemas.microsoft.com/office/drawing/2014/main" id="{B526303B-BA15-EA2E-BE32-B58DEA6C8209}"/>
              </a:ext>
            </a:extLst>
          </p:cNvPr>
          <p:cNvGraphicFramePr>
            <a:graphicFrameLocks noGrp="1"/>
          </p:cNvGraphicFramePr>
          <p:nvPr/>
        </p:nvGraphicFramePr>
        <p:xfrm>
          <a:off x="4319921" y="3065605"/>
          <a:ext cx="7636290" cy="3655869"/>
        </p:xfrm>
        <a:graphic>
          <a:graphicData uri="http://schemas.openxmlformats.org/drawingml/2006/table">
            <a:tbl>
              <a:tblPr firstRow="1" bandRow="1">
                <a:tableStyleId>{5940675A-B579-460E-94D1-54222C63F5DA}</a:tableStyleId>
              </a:tblPr>
              <a:tblGrid>
                <a:gridCol w="2545430">
                  <a:extLst>
                    <a:ext uri="{9D8B030D-6E8A-4147-A177-3AD203B41FA5}">
                      <a16:colId xmlns:a16="http://schemas.microsoft.com/office/drawing/2014/main" val="3480838859"/>
                    </a:ext>
                  </a:extLst>
                </a:gridCol>
                <a:gridCol w="2545430">
                  <a:extLst>
                    <a:ext uri="{9D8B030D-6E8A-4147-A177-3AD203B41FA5}">
                      <a16:colId xmlns:a16="http://schemas.microsoft.com/office/drawing/2014/main" val="732385373"/>
                    </a:ext>
                  </a:extLst>
                </a:gridCol>
                <a:gridCol w="2545430">
                  <a:extLst>
                    <a:ext uri="{9D8B030D-6E8A-4147-A177-3AD203B41FA5}">
                      <a16:colId xmlns:a16="http://schemas.microsoft.com/office/drawing/2014/main" val="59920267"/>
                    </a:ext>
                  </a:extLst>
                </a:gridCol>
              </a:tblGrid>
              <a:tr h="120744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792755"/>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68450731"/>
                  </a:ext>
                </a:extLst>
              </a:tr>
              <a:tr h="1224213">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dirty="0">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9592428"/>
                  </a:ext>
                </a:extLst>
              </a:tr>
            </a:tbl>
          </a:graphicData>
        </a:graphic>
      </p:graphicFrame>
      <p:sp>
        <p:nvSpPr>
          <p:cNvPr id="7" name="Rounded Rectangle 6">
            <a:extLst>
              <a:ext uri="{FF2B5EF4-FFF2-40B4-BE49-F238E27FC236}">
                <a16:creationId xmlns:a16="http://schemas.microsoft.com/office/drawing/2014/main" id="{724DD73D-B36C-C9D0-DF4E-A2A133E13D27}"/>
              </a:ext>
            </a:extLst>
          </p:cNvPr>
          <p:cNvSpPr/>
          <p:nvPr/>
        </p:nvSpPr>
        <p:spPr>
          <a:xfrm>
            <a:off x="4342996" y="3067429"/>
            <a:ext cx="5029603" cy="2499413"/>
          </a:xfrm>
          <a:prstGeom prst="roundRect">
            <a:avLst/>
          </a:prstGeom>
          <a:solidFill>
            <a:srgbClr val="FCBFC0">
              <a:alpha val="18824"/>
            </a:srgb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We are here today!</a:t>
            </a:r>
          </a:p>
        </p:txBody>
      </p:sp>
    </p:spTree>
    <p:extLst>
      <p:ext uri="{BB962C8B-B14F-4D97-AF65-F5344CB8AC3E}">
        <p14:creationId xmlns:p14="http://schemas.microsoft.com/office/powerpoint/2010/main" val="586849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normAutofit/>
          </a:bodyPr>
          <a:lstStyle/>
          <a:p>
            <a:r>
              <a:rPr lang="en-US" sz="3200"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p:txBody>
          <a:bodyPr/>
          <a:lstStyle/>
          <a:p>
            <a:r>
              <a:rPr lang="en-US" dirty="0"/>
              <a:t>At the end of this lesson, you should be able to</a:t>
            </a:r>
          </a:p>
          <a:p>
            <a:pPr lvl="1"/>
            <a:r>
              <a:rPr lang="en-US" dirty="0"/>
              <a:t>Know the basic characteristics of the waterfall software process model</a:t>
            </a:r>
          </a:p>
          <a:p>
            <a:pPr lvl="1"/>
            <a:r>
              <a:rPr lang="en-US" dirty="0"/>
              <a:t>Be able to explain when the waterfall model is appropriate and when it is not</a:t>
            </a:r>
          </a:p>
          <a:p>
            <a:pPr lvl="1"/>
            <a:r>
              <a:rPr lang="en-US" dirty="0"/>
              <a:t>Understand how the waterfall and agile models manage risk</a:t>
            </a:r>
          </a:p>
          <a:p>
            <a:pPr lvl="1"/>
            <a:r>
              <a:rPr lang="en-US" dirty="0"/>
              <a:t>Be able to explain how agile process instill quality, including through test driven development</a:t>
            </a:r>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3</a:t>
            </a:fld>
            <a:endParaRPr lang="en-US"/>
          </a:p>
        </p:txBody>
      </p:sp>
    </p:spTree>
    <p:extLst>
      <p:ext uri="{BB962C8B-B14F-4D97-AF65-F5344CB8AC3E}">
        <p14:creationId xmlns:p14="http://schemas.microsoft.com/office/powerpoint/2010/main" val="3019279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6A195-BA59-40E7-8521-87B75EE15054}"/>
              </a:ext>
            </a:extLst>
          </p:cNvPr>
          <p:cNvSpPr>
            <a:spLocks noGrp="1"/>
          </p:cNvSpPr>
          <p:nvPr>
            <p:ph type="title"/>
          </p:nvPr>
        </p:nvSpPr>
        <p:spPr/>
        <p:txBody>
          <a:bodyPr>
            <a:normAutofit fontScale="90000"/>
          </a:bodyPr>
          <a:lstStyle/>
          <a:p>
            <a:r>
              <a:rPr lang="en-US" dirty="0"/>
              <a:t>Review:</a:t>
            </a:r>
            <a:br>
              <a:rPr lang="en-US" dirty="0"/>
            </a:br>
            <a:r>
              <a:rPr lang="en-US" dirty="0"/>
              <a:t>How to make sure we are building the right thing</a:t>
            </a:r>
          </a:p>
        </p:txBody>
      </p:sp>
      <p:sp>
        <p:nvSpPr>
          <p:cNvPr id="4" name="Slide Number Placeholder 3">
            <a:extLst>
              <a:ext uri="{FF2B5EF4-FFF2-40B4-BE49-F238E27FC236}">
                <a16:creationId xmlns:a16="http://schemas.microsoft.com/office/drawing/2014/main" id="{2257FCDD-253D-4273-9467-54F4E684C4C6}"/>
              </a:ext>
            </a:extLst>
          </p:cNvPr>
          <p:cNvSpPr>
            <a:spLocks noGrp="1"/>
          </p:cNvSpPr>
          <p:nvPr>
            <p:ph type="sldNum" sz="quarter" idx="12"/>
          </p:nvPr>
        </p:nvSpPr>
        <p:spPr/>
        <p:txBody>
          <a:bodyPr/>
          <a:lstStyle/>
          <a:p>
            <a:fld id="{20F37917-FD3A-4669-9018-DA04BCDD3D75}" type="slidenum">
              <a:rPr lang="en-US" smtClean="0"/>
              <a:t>4</a:t>
            </a:fld>
            <a:endParaRPr lang="en-US" dirty="0"/>
          </a:p>
        </p:txBody>
      </p:sp>
      <p:pic>
        <p:nvPicPr>
          <p:cNvPr id="1028" name="Picture 4">
            <a:extLst>
              <a:ext uri="{FF2B5EF4-FFF2-40B4-BE49-F238E27FC236}">
                <a16:creationId xmlns:a16="http://schemas.microsoft.com/office/drawing/2014/main" id="{1540FDF9-740E-4147-9A42-ABFE3E325A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0" y="1968500"/>
            <a:ext cx="7874000" cy="292100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1B86DD88-2F37-6248-95B3-4893EAAE5819}"/>
              </a:ext>
            </a:extLst>
          </p:cNvPr>
          <p:cNvGrpSpPr/>
          <p:nvPr/>
        </p:nvGrpSpPr>
        <p:grpSpPr>
          <a:xfrm>
            <a:off x="3148044" y="4889500"/>
            <a:ext cx="5286828" cy="624682"/>
            <a:chOff x="3148044" y="4889500"/>
            <a:chExt cx="5286828" cy="624682"/>
          </a:xfrm>
        </p:grpSpPr>
        <p:sp>
          <p:nvSpPr>
            <p:cNvPr id="8" name="TextBox 7">
              <a:extLst>
                <a:ext uri="{FF2B5EF4-FFF2-40B4-BE49-F238E27FC236}">
                  <a16:creationId xmlns:a16="http://schemas.microsoft.com/office/drawing/2014/main" id="{6951C109-4264-AB4E-81F6-D4385927F2D9}"/>
                </a:ext>
              </a:extLst>
            </p:cNvPr>
            <p:cNvSpPr txBox="1"/>
            <p:nvPr/>
          </p:nvSpPr>
          <p:spPr>
            <a:xfrm>
              <a:off x="3148044" y="4889500"/>
              <a:ext cx="1591906" cy="62468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Requirements Analysis</a:t>
              </a:r>
            </a:p>
          </p:txBody>
        </p:sp>
        <p:sp>
          <p:nvSpPr>
            <p:cNvPr id="18" name="TextBox 17">
              <a:extLst>
                <a:ext uri="{FF2B5EF4-FFF2-40B4-BE49-F238E27FC236}">
                  <a16:creationId xmlns:a16="http://schemas.microsoft.com/office/drawing/2014/main" id="{63A4BF3C-3808-FC47-A7CD-C8F31D31CC90}"/>
                </a:ext>
              </a:extLst>
            </p:cNvPr>
            <p:cNvSpPr txBox="1"/>
            <p:nvPr/>
          </p:nvSpPr>
          <p:spPr>
            <a:xfrm>
              <a:off x="4998616" y="4889500"/>
              <a:ext cx="1308878" cy="62468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Planning &amp; Design</a:t>
              </a:r>
            </a:p>
          </p:txBody>
        </p:sp>
        <p:sp>
          <p:nvSpPr>
            <p:cNvPr id="20" name="TextBox 19">
              <a:extLst>
                <a:ext uri="{FF2B5EF4-FFF2-40B4-BE49-F238E27FC236}">
                  <a16:creationId xmlns:a16="http://schemas.microsoft.com/office/drawing/2014/main" id="{2210E374-624F-7547-8CA2-A45FCB2B9290}"/>
                </a:ext>
              </a:extLst>
            </p:cNvPr>
            <p:cNvSpPr txBox="1"/>
            <p:nvPr/>
          </p:nvSpPr>
          <p:spPr>
            <a:xfrm>
              <a:off x="6590521" y="4889500"/>
              <a:ext cx="1844351" cy="62468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Implementation</a:t>
              </a:r>
            </a:p>
          </p:txBody>
        </p:sp>
      </p:grpSp>
      <p:sp>
        <p:nvSpPr>
          <p:cNvPr id="3" name="TextBox 2">
            <a:extLst>
              <a:ext uri="{FF2B5EF4-FFF2-40B4-BE49-F238E27FC236}">
                <a16:creationId xmlns:a16="http://schemas.microsoft.com/office/drawing/2014/main" id="{E6324841-05C1-1B4E-B7E8-758AC993D8D8}"/>
              </a:ext>
            </a:extLst>
          </p:cNvPr>
          <p:cNvSpPr txBox="1"/>
          <p:nvPr/>
        </p:nvSpPr>
        <p:spPr>
          <a:xfrm>
            <a:off x="2044700" y="4064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3346099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193FE-5921-A64F-AC0C-77C328BFBBAF}"/>
              </a:ext>
            </a:extLst>
          </p:cNvPr>
          <p:cNvSpPr>
            <a:spLocks noGrp="1"/>
          </p:cNvSpPr>
          <p:nvPr>
            <p:ph type="title"/>
          </p:nvPr>
        </p:nvSpPr>
        <p:spPr/>
        <p:txBody>
          <a:bodyPr>
            <a:normAutofit/>
          </a:bodyPr>
          <a:lstStyle/>
          <a:p>
            <a:r>
              <a:rPr lang="en-US" sz="3200" dirty="0"/>
              <a:t>Software Process: Code + Fix</a:t>
            </a:r>
          </a:p>
        </p:txBody>
      </p:sp>
      <p:sp>
        <p:nvSpPr>
          <p:cNvPr id="4" name="Slide Number Placeholder 3">
            <a:extLst>
              <a:ext uri="{FF2B5EF4-FFF2-40B4-BE49-F238E27FC236}">
                <a16:creationId xmlns:a16="http://schemas.microsoft.com/office/drawing/2014/main" id="{7DE701C9-138B-F146-A800-A37C71798BA5}"/>
              </a:ext>
            </a:extLst>
          </p:cNvPr>
          <p:cNvSpPr>
            <a:spLocks noGrp="1"/>
          </p:cNvSpPr>
          <p:nvPr>
            <p:ph type="sldNum" sz="quarter" idx="12"/>
          </p:nvPr>
        </p:nvSpPr>
        <p:spPr/>
        <p:txBody>
          <a:bodyPr/>
          <a:lstStyle/>
          <a:p>
            <a:fld id="{20F37917-FD3A-4669-9018-DA04BCDD3D75}" type="slidenum">
              <a:rPr lang="en-US" smtClean="0"/>
              <a:t>5</a:t>
            </a:fld>
            <a:endParaRPr lang="en-US"/>
          </a:p>
        </p:txBody>
      </p:sp>
      <p:grpSp>
        <p:nvGrpSpPr>
          <p:cNvPr id="23" name="Group 2">
            <a:extLst>
              <a:ext uri="{FF2B5EF4-FFF2-40B4-BE49-F238E27FC236}">
                <a16:creationId xmlns:a16="http://schemas.microsoft.com/office/drawing/2014/main" id="{37D86FF5-7156-A04C-8261-2668E9653DDD}"/>
              </a:ext>
            </a:extLst>
          </p:cNvPr>
          <p:cNvGrpSpPr>
            <a:grpSpLocks/>
          </p:cNvGrpSpPr>
          <p:nvPr/>
        </p:nvGrpSpPr>
        <p:grpSpPr bwMode="auto">
          <a:xfrm>
            <a:off x="1651000" y="1797050"/>
            <a:ext cx="8682038" cy="4559300"/>
            <a:chOff x="660" y="1012"/>
            <a:chExt cx="5048" cy="2872"/>
          </a:xfrm>
        </p:grpSpPr>
        <p:sp>
          <p:nvSpPr>
            <p:cNvPr id="24" name="Freeform 3">
              <a:extLst>
                <a:ext uri="{FF2B5EF4-FFF2-40B4-BE49-F238E27FC236}">
                  <a16:creationId xmlns:a16="http://schemas.microsoft.com/office/drawing/2014/main" id="{B1E0557C-8A0A-5548-8151-FF0EA32F79AF}"/>
                </a:ext>
              </a:extLst>
            </p:cNvPr>
            <p:cNvSpPr>
              <a:spLocks/>
            </p:cNvSpPr>
            <p:nvPr/>
          </p:nvSpPr>
          <p:spPr bwMode="auto">
            <a:xfrm>
              <a:off x="1360" y="1488"/>
              <a:ext cx="561" cy="721"/>
            </a:xfrm>
            <a:custGeom>
              <a:avLst/>
              <a:gdLst>
                <a:gd name="T0" fmla="*/ 0 w 1153"/>
                <a:gd name="T1" fmla="*/ 0 h 721"/>
                <a:gd name="T2" fmla="*/ 0 w 1153"/>
                <a:gd name="T3" fmla="*/ 720 h 721"/>
                <a:gd name="T4" fmla="*/ 1152 w 1153"/>
                <a:gd name="T5" fmla="*/ 720 h 721"/>
              </a:gdLst>
              <a:ahLst/>
              <a:cxnLst>
                <a:cxn ang="0">
                  <a:pos x="T0" y="T1"/>
                </a:cxn>
                <a:cxn ang="0">
                  <a:pos x="T2" y="T3"/>
                </a:cxn>
                <a:cxn ang="0">
                  <a:pos x="T4" y="T5"/>
                </a:cxn>
              </a:cxnLst>
              <a:rect l="0" t="0" r="r" b="b"/>
              <a:pathLst>
                <a:path w="1153" h="721">
                  <a:moveTo>
                    <a:pt x="0" y="0"/>
                  </a:moveTo>
                  <a:lnTo>
                    <a:pt x="0" y="720"/>
                  </a:lnTo>
                  <a:lnTo>
                    <a:pt x="1152" y="720"/>
                  </a:lnTo>
                </a:path>
              </a:pathLst>
            </a:custGeom>
            <a:noFill/>
            <a:ln w="508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 name="Rectangle 4">
              <a:extLst>
                <a:ext uri="{FF2B5EF4-FFF2-40B4-BE49-F238E27FC236}">
                  <a16:creationId xmlns:a16="http://schemas.microsoft.com/office/drawing/2014/main" id="{BAF23BC8-BE71-9D42-BFF7-02383C414C82}"/>
                </a:ext>
              </a:extLst>
            </p:cNvPr>
            <p:cNvSpPr>
              <a:spLocks noChangeArrowheads="1"/>
            </p:cNvSpPr>
            <p:nvPr/>
          </p:nvSpPr>
          <p:spPr bwMode="auto">
            <a:xfrm>
              <a:off x="660" y="1012"/>
              <a:ext cx="1288" cy="66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2400">
                  <a:latin typeface="Times New Roman" panose="02020603050405020304" pitchFamily="18" charset="0"/>
                </a:rPr>
                <a:t>Build First</a:t>
              </a:r>
            </a:p>
            <a:p>
              <a:pPr algn="ctr" eaLnBrk="0" hangingPunct="0"/>
              <a:r>
                <a:rPr lang="en-US" altLang="en-US" sz="2400">
                  <a:latin typeface="Times New Roman" panose="02020603050405020304" pitchFamily="18" charset="0"/>
                </a:rPr>
                <a:t>Version</a:t>
              </a:r>
            </a:p>
          </p:txBody>
        </p:sp>
        <p:sp>
          <p:nvSpPr>
            <p:cNvPr id="26" name="Rectangle 5">
              <a:extLst>
                <a:ext uri="{FF2B5EF4-FFF2-40B4-BE49-F238E27FC236}">
                  <a16:creationId xmlns:a16="http://schemas.microsoft.com/office/drawing/2014/main" id="{A4D4A2C2-0FDF-7646-82C4-9B1001F9C614}"/>
                </a:ext>
              </a:extLst>
            </p:cNvPr>
            <p:cNvSpPr>
              <a:spLocks noChangeArrowheads="1"/>
            </p:cNvSpPr>
            <p:nvPr/>
          </p:nvSpPr>
          <p:spPr bwMode="auto">
            <a:xfrm>
              <a:off x="3988" y="3508"/>
              <a:ext cx="1720" cy="37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2400">
                  <a:latin typeface="Times New Roman" panose="02020603050405020304" pitchFamily="18" charset="0"/>
                </a:rPr>
                <a:t>Retirement</a:t>
              </a:r>
            </a:p>
          </p:txBody>
        </p:sp>
        <p:sp>
          <p:nvSpPr>
            <p:cNvPr id="27" name="Line 6">
              <a:extLst>
                <a:ext uri="{FF2B5EF4-FFF2-40B4-BE49-F238E27FC236}">
                  <a16:creationId xmlns:a16="http://schemas.microsoft.com/office/drawing/2014/main" id="{FD47BA9B-3032-BF4E-B214-FDD7A7E9633A}"/>
                </a:ext>
              </a:extLst>
            </p:cNvPr>
            <p:cNvSpPr>
              <a:spLocks noChangeShapeType="1"/>
            </p:cNvSpPr>
            <p:nvPr/>
          </p:nvSpPr>
          <p:spPr bwMode="auto">
            <a:xfrm>
              <a:off x="4848" y="2992"/>
              <a:ext cx="0" cy="496"/>
            </a:xfrm>
            <a:prstGeom prst="line">
              <a:avLst/>
            </a:prstGeom>
            <a:noFill/>
            <a:ln w="508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 name="Rectangle 7">
              <a:extLst>
                <a:ext uri="{FF2B5EF4-FFF2-40B4-BE49-F238E27FC236}">
                  <a16:creationId xmlns:a16="http://schemas.microsoft.com/office/drawing/2014/main" id="{C6B692E5-B6B5-7C4D-8D97-EFB6B404BA1F}"/>
                </a:ext>
              </a:extLst>
            </p:cNvPr>
            <p:cNvSpPr>
              <a:spLocks noChangeArrowheads="1"/>
            </p:cNvSpPr>
            <p:nvPr/>
          </p:nvSpPr>
          <p:spPr bwMode="auto">
            <a:xfrm>
              <a:off x="3988" y="2740"/>
              <a:ext cx="1720" cy="42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2400">
                  <a:latin typeface="Times New Roman" panose="02020603050405020304" pitchFamily="18" charset="0"/>
                </a:rPr>
                <a:t>Operations</a:t>
              </a:r>
            </a:p>
          </p:txBody>
        </p:sp>
        <p:sp>
          <p:nvSpPr>
            <p:cNvPr id="29" name="Freeform 8">
              <a:extLst>
                <a:ext uri="{FF2B5EF4-FFF2-40B4-BE49-F238E27FC236}">
                  <a16:creationId xmlns:a16="http://schemas.microsoft.com/office/drawing/2014/main" id="{A5B623E5-D46F-8743-96B6-CC9189ACCA6B}"/>
                </a:ext>
              </a:extLst>
            </p:cNvPr>
            <p:cNvSpPr>
              <a:spLocks/>
            </p:cNvSpPr>
            <p:nvPr/>
          </p:nvSpPr>
          <p:spPr bwMode="auto">
            <a:xfrm>
              <a:off x="2784" y="2256"/>
              <a:ext cx="1153" cy="721"/>
            </a:xfrm>
            <a:custGeom>
              <a:avLst/>
              <a:gdLst>
                <a:gd name="T0" fmla="*/ 0 w 1153"/>
                <a:gd name="T1" fmla="*/ 0 h 721"/>
                <a:gd name="T2" fmla="*/ 0 w 1153"/>
                <a:gd name="T3" fmla="*/ 720 h 721"/>
                <a:gd name="T4" fmla="*/ 1152 w 1153"/>
                <a:gd name="T5" fmla="*/ 720 h 721"/>
              </a:gdLst>
              <a:ahLst/>
              <a:cxnLst>
                <a:cxn ang="0">
                  <a:pos x="T0" y="T1"/>
                </a:cxn>
                <a:cxn ang="0">
                  <a:pos x="T2" y="T3"/>
                </a:cxn>
                <a:cxn ang="0">
                  <a:pos x="T4" y="T5"/>
                </a:cxn>
              </a:cxnLst>
              <a:rect l="0" t="0" r="r" b="b"/>
              <a:pathLst>
                <a:path w="1153" h="721">
                  <a:moveTo>
                    <a:pt x="0" y="0"/>
                  </a:moveTo>
                  <a:lnTo>
                    <a:pt x="0" y="720"/>
                  </a:lnTo>
                  <a:lnTo>
                    <a:pt x="1152" y="720"/>
                  </a:lnTo>
                </a:path>
              </a:pathLst>
            </a:custGeom>
            <a:noFill/>
            <a:ln w="508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Rectangle 9">
              <a:extLst>
                <a:ext uri="{FF2B5EF4-FFF2-40B4-BE49-F238E27FC236}">
                  <a16:creationId xmlns:a16="http://schemas.microsoft.com/office/drawing/2014/main" id="{6D60E9C6-3395-5E45-A062-D6F50668AC2D}"/>
                </a:ext>
              </a:extLst>
            </p:cNvPr>
            <p:cNvSpPr>
              <a:spLocks noChangeArrowheads="1"/>
            </p:cNvSpPr>
            <p:nvPr/>
          </p:nvSpPr>
          <p:spPr bwMode="auto">
            <a:xfrm>
              <a:off x="1972" y="1828"/>
              <a:ext cx="1816" cy="66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2400" dirty="0">
                  <a:latin typeface="Times New Roman" panose="02020603050405020304" pitchFamily="18" charset="0"/>
                </a:rPr>
                <a:t>Modify until</a:t>
              </a:r>
            </a:p>
            <a:p>
              <a:pPr algn="ctr" eaLnBrk="0" hangingPunct="0"/>
              <a:r>
                <a:rPr lang="en-US" altLang="en-US" sz="2400" dirty="0">
                  <a:latin typeface="Times New Roman" panose="02020603050405020304" pitchFamily="18" charset="0"/>
                </a:rPr>
                <a:t>Customer satisfied</a:t>
              </a:r>
            </a:p>
          </p:txBody>
        </p:sp>
        <p:sp>
          <p:nvSpPr>
            <p:cNvPr id="31" name="Freeform 10">
              <a:extLst>
                <a:ext uri="{FF2B5EF4-FFF2-40B4-BE49-F238E27FC236}">
                  <a16:creationId xmlns:a16="http://schemas.microsoft.com/office/drawing/2014/main" id="{5BC95F33-D47F-A04E-A962-FD8DBF3EF8A1}"/>
                </a:ext>
              </a:extLst>
            </p:cNvPr>
            <p:cNvSpPr>
              <a:spLocks/>
            </p:cNvSpPr>
            <p:nvPr/>
          </p:nvSpPr>
          <p:spPr bwMode="auto">
            <a:xfrm>
              <a:off x="3552" y="2352"/>
              <a:ext cx="577" cy="289"/>
            </a:xfrm>
            <a:custGeom>
              <a:avLst/>
              <a:gdLst>
                <a:gd name="T0" fmla="*/ 0 w 577"/>
                <a:gd name="T1" fmla="*/ 144 h 289"/>
                <a:gd name="T2" fmla="*/ 0 w 577"/>
                <a:gd name="T3" fmla="*/ 288 h 289"/>
                <a:gd name="T4" fmla="*/ 576 w 577"/>
                <a:gd name="T5" fmla="*/ 288 h 289"/>
                <a:gd name="T6" fmla="*/ 576 w 577"/>
                <a:gd name="T7" fmla="*/ 0 h 289"/>
                <a:gd name="T8" fmla="*/ 240 w 577"/>
                <a:gd name="T9" fmla="*/ 0 h 289"/>
              </a:gdLst>
              <a:ahLst/>
              <a:cxnLst>
                <a:cxn ang="0">
                  <a:pos x="T0" y="T1"/>
                </a:cxn>
                <a:cxn ang="0">
                  <a:pos x="T2" y="T3"/>
                </a:cxn>
                <a:cxn ang="0">
                  <a:pos x="T4" y="T5"/>
                </a:cxn>
                <a:cxn ang="0">
                  <a:pos x="T6" y="T7"/>
                </a:cxn>
                <a:cxn ang="0">
                  <a:pos x="T8" y="T9"/>
                </a:cxn>
              </a:cxnLst>
              <a:rect l="0" t="0" r="r" b="b"/>
              <a:pathLst>
                <a:path w="577" h="289">
                  <a:moveTo>
                    <a:pt x="0" y="144"/>
                  </a:moveTo>
                  <a:lnTo>
                    <a:pt x="0" y="288"/>
                  </a:lnTo>
                  <a:lnTo>
                    <a:pt x="576" y="288"/>
                  </a:lnTo>
                  <a:lnTo>
                    <a:pt x="576" y="0"/>
                  </a:lnTo>
                  <a:lnTo>
                    <a:pt x="240" y="0"/>
                  </a:lnTo>
                </a:path>
              </a:pathLst>
            </a:custGeom>
            <a:noFill/>
            <a:ln w="127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 name="Freeform 11">
              <a:extLst>
                <a:ext uri="{FF2B5EF4-FFF2-40B4-BE49-F238E27FC236}">
                  <a16:creationId xmlns:a16="http://schemas.microsoft.com/office/drawing/2014/main" id="{022C5010-AE86-7E40-9E5D-D4B5C46263B0}"/>
                </a:ext>
              </a:extLst>
            </p:cNvPr>
            <p:cNvSpPr>
              <a:spLocks/>
            </p:cNvSpPr>
            <p:nvPr/>
          </p:nvSpPr>
          <p:spPr bwMode="auto">
            <a:xfrm>
              <a:off x="3792" y="2064"/>
              <a:ext cx="1009" cy="673"/>
            </a:xfrm>
            <a:custGeom>
              <a:avLst/>
              <a:gdLst>
                <a:gd name="T0" fmla="*/ 1008 w 1009"/>
                <a:gd name="T1" fmla="*/ 672 h 673"/>
                <a:gd name="T2" fmla="*/ 1008 w 1009"/>
                <a:gd name="T3" fmla="*/ 0 h 673"/>
                <a:gd name="T4" fmla="*/ 0 w 1009"/>
                <a:gd name="T5" fmla="*/ 0 h 673"/>
              </a:gdLst>
              <a:ahLst/>
              <a:cxnLst>
                <a:cxn ang="0">
                  <a:pos x="T0" y="T1"/>
                </a:cxn>
                <a:cxn ang="0">
                  <a:pos x="T2" y="T3"/>
                </a:cxn>
                <a:cxn ang="0">
                  <a:pos x="T4" y="T5"/>
                </a:cxn>
              </a:cxnLst>
              <a:rect l="0" t="0" r="r" b="b"/>
              <a:pathLst>
                <a:path w="1009" h="673">
                  <a:moveTo>
                    <a:pt x="1008" y="672"/>
                  </a:moveTo>
                  <a:lnTo>
                    <a:pt x="1008" y="0"/>
                  </a:lnTo>
                  <a:lnTo>
                    <a:pt x="0" y="0"/>
                  </a:lnTo>
                </a:path>
              </a:pathLst>
            </a:custGeom>
            <a:noFill/>
            <a:ln w="50800" cap="rnd" cmpd="sng">
              <a:solidFill>
                <a:schemeClr val="tx1"/>
              </a:solidFill>
              <a:prstDash val="dash"/>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3288188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9AB04-643E-DE44-B8A2-A1D4165DDF36}"/>
              </a:ext>
            </a:extLst>
          </p:cNvPr>
          <p:cNvSpPr>
            <a:spLocks noGrp="1"/>
          </p:cNvSpPr>
          <p:nvPr>
            <p:ph type="title"/>
          </p:nvPr>
        </p:nvSpPr>
        <p:spPr>
          <a:xfrm>
            <a:off x="838200" y="18255"/>
            <a:ext cx="10708758" cy="1325563"/>
          </a:xfrm>
        </p:spPr>
        <p:txBody>
          <a:bodyPr>
            <a:normAutofit/>
          </a:bodyPr>
          <a:lstStyle/>
          <a:p>
            <a:r>
              <a:rPr lang="en-US" sz="3200" dirty="0"/>
              <a:t>Waterfall Process Improves on Code + Fix (~1970s)</a:t>
            </a:r>
          </a:p>
        </p:txBody>
      </p:sp>
      <p:sp>
        <p:nvSpPr>
          <p:cNvPr id="3" name="Content Placeholder 2">
            <a:extLst>
              <a:ext uri="{FF2B5EF4-FFF2-40B4-BE49-F238E27FC236}">
                <a16:creationId xmlns:a16="http://schemas.microsoft.com/office/drawing/2014/main" id="{FBFD1130-7D13-E04D-AC70-7C5E5FB4AEE8}"/>
              </a:ext>
            </a:extLst>
          </p:cNvPr>
          <p:cNvSpPr>
            <a:spLocks noGrp="1"/>
          </p:cNvSpPr>
          <p:nvPr>
            <p:ph idx="1"/>
          </p:nvPr>
        </p:nvSpPr>
        <p:spPr>
          <a:xfrm>
            <a:off x="631020" y="3902188"/>
            <a:ext cx="9000660" cy="2454162"/>
          </a:xfrm>
        </p:spPr>
        <p:txBody>
          <a:bodyPr>
            <a:normAutofit/>
          </a:bodyPr>
          <a:lstStyle/>
          <a:p>
            <a:r>
              <a:rPr lang="en-US" dirty="0"/>
              <a:t>Measurable progress with risk contained in each phase</a:t>
            </a:r>
          </a:p>
          <a:p>
            <a:r>
              <a:rPr lang="en-US" dirty="0"/>
              <a:t>Quality Assurance at each step</a:t>
            </a:r>
          </a:p>
          <a:p>
            <a:r>
              <a:rPr lang="en-US" dirty="0"/>
              <a:t>Possible to estimate each phase based on past projects</a:t>
            </a:r>
          </a:p>
          <a:p>
            <a:r>
              <a:rPr lang="en-US" dirty="0"/>
              <a:t>Division of labor: Natural segmentation between phases</a:t>
            </a:r>
          </a:p>
        </p:txBody>
      </p:sp>
      <p:sp>
        <p:nvSpPr>
          <p:cNvPr id="4" name="Slide Number Placeholder 3">
            <a:extLst>
              <a:ext uri="{FF2B5EF4-FFF2-40B4-BE49-F238E27FC236}">
                <a16:creationId xmlns:a16="http://schemas.microsoft.com/office/drawing/2014/main" id="{9CAAAFE3-22BF-0549-8E86-E5DA2351291A}"/>
              </a:ext>
            </a:extLst>
          </p:cNvPr>
          <p:cNvSpPr>
            <a:spLocks noGrp="1"/>
          </p:cNvSpPr>
          <p:nvPr>
            <p:ph type="sldNum" sz="quarter" idx="12"/>
          </p:nvPr>
        </p:nvSpPr>
        <p:spPr/>
        <p:txBody>
          <a:bodyPr/>
          <a:lstStyle/>
          <a:p>
            <a:fld id="{20F37917-FD3A-4669-9018-DA04BCDD3D75}" type="slidenum">
              <a:rPr lang="en-US" smtClean="0"/>
              <a:t>6</a:t>
            </a:fld>
            <a:endParaRPr lang="en-US"/>
          </a:p>
        </p:txBody>
      </p:sp>
      <p:grpSp>
        <p:nvGrpSpPr>
          <p:cNvPr id="5" name="Group 2">
            <a:extLst>
              <a:ext uri="{FF2B5EF4-FFF2-40B4-BE49-F238E27FC236}">
                <a16:creationId xmlns:a16="http://schemas.microsoft.com/office/drawing/2014/main" id="{46E691D7-03B7-6347-99BA-2D7A11643644}"/>
              </a:ext>
            </a:extLst>
          </p:cNvPr>
          <p:cNvGrpSpPr>
            <a:grpSpLocks/>
          </p:cNvGrpSpPr>
          <p:nvPr/>
        </p:nvGrpSpPr>
        <p:grpSpPr bwMode="auto">
          <a:xfrm>
            <a:off x="4574693" y="1745586"/>
            <a:ext cx="7163839" cy="3613814"/>
            <a:chOff x="485" y="1091"/>
            <a:chExt cx="5080" cy="2776"/>
          </a:xfrm>
        </p:grpSpPr>
        <p:grpSp>
          <p:nvGrpSpPr>
            <p:cNvPr id="6" name="Group 3">
              <a:extLst>
                <a:ext uri="{FF2B5EF4-FFF2-40B4-BE49-F238E27FC236}">
                  <a16:creationId xmlns:a16="http://schemas.microsoft.com/office/drawing/2014/main" id="{DB217FA3-05A8-6545-8D59-EDEAF24807FE}"/>
                </a:ext>
              </a:extLst>
            </p:cNvPr>
            <p:cNvGrpSpPr>
              <a:grpSpLocks/>
            </p:cNvGrpSpPr>
            <p:nvPr/>
          </p:nvGrpSpPr>
          <p:grpSpPr bwMode="auto">
            <a:xfrm>
              <a:off x="485" y="1091"/>
              <a:ext cx="1144" cy="664"/>
              <a:chOff x="244" y="1204"/>
              <a:chExt cx="1144" cy="664"/>
            </a:xfrm>
          </p:grpSpPr>
          <p:sp>
            <p:nvSpPr>
              <p:cNvPr id="19" name="Rectangle 4">
                <a:extLst>
                  <a:ext uri="{FF2B5EF4-FFF2-40B4-BE49-F238E27FC236}">
                    <a16:creationId xmlns:a16="http://schemas.microsoft.com/office/drawing/2014/main" id="{FB7CB92D-FDB4-1049-A471-DCF1179C623C}"/>
                  </a:ext>
                </a:extLst>
              </p:cNvPr>
              <p:cNvSpPr>
                <a:spLocks noChangeArrowheads="1"/>
              </p:cNvSpPr>
              <p:nvPr/>
            </p:nvSpPr>
            <p:spPr bwMode="auto">
              <a:xfrm>
                <a:off x="244" y="1204"/>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Requirements</a:t>
                </a:r>
              </a:p>
            </p:txBody>
          </p:sp>
          <p:sp>
            <p:nvSpPr>
              <p:cNvPr id="20" name="Rectangle 5">
                <a:extLst>
                  <a:ext uri="{FF2B5EF4-FFF2-40B4-BE49-F238E27FC236}">
                    <a16:creationId xmlns:a16="http://schemas.microsoft.com/office/drawing/2014/main" id="{FB71DFFF-C7EF-2A49-ADB8-A62BCA2DE1FE}"/>
                  </a:ext>
                </a:extLst>
              </p:cNvPr>
              <p:cNvSpPr>
                <a:spLocks noChangeArrowheads="1"/>
              </p:cNvSpPr>
              <p:nvPr/>
            </p:nvSpPr>
            <p:spPr bwMode="auto">
              <a:xfrm>
                <a:off x="244" y="1540"/>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Validate</a:t>
                </a:r>
              </a:p>
            </p:txBody>
          </p:sp>
        </p:grpSp>
        <p:sp>
          <p:nvSpPr>
            <p:cNvPr id="7" name="Rectangle 6">
              <a:extLst>
                <a:ext uri="{FF2B5EF4-FFF2-40B4-BE49-F238E27FC236}">
                  <a16:creationId xmlns:a16="http://schemas.microsoft.com/office/drawing/2014/main" id="{356DDF59-FB4D-0644-9506-7691A77B6A1C}"/>
                </a:ext>
              </a:extLst>
            </p:cNvPr>
            <p:cNvSpPr>
              <a:spLocks noChangeArrowheads="1"/>
            </p:cNvSpPr>
            <p:nvPr/>
          </p:nvSpPr>
          <p:spPr bwMode="auto">
            <a:xfrm>
              <a:off x="4421" y="3539"/>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Retirement</a:t>
              </a:r>
            </a:p>
          </p:txBody>
        </p:sp>
        <p:sp>
          <p:nvSpPr>
            <p:cNvPr id="8" name="Rectangle 7">
              <a:extLst>
                <a:ext uri="{FF2B5EF4-FFF2-40B4-BE49-F238E27FC236}">
                  <a16:creationId xmlns:a16="http://schemas.microsoft.com/office/drawing/2014/main" id="{D6773645-6DE9-A64E-B8E1-1EFD9205C28C}"/>
                </a:ext>
              </a:extLst>
            </p:cNvPr>
            <p:cNvSpPr>
              <a:spLocks noChangeArrowheads="1"/>
            </p:cNvSpPr>
            <p:nvPr/>
          </p:nvSpPr>
          <p:spPr bwMode="auto">
            <a:xfrm>
              <a:off x="4421" y="3011"/>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Operations</a:t>
              </a:r>
            </a:p>
          </p:txBody>
        </p:sp>
        <p:grpSp>
          <p:nvGrpSpPr>
            <p:cNvPr id="9" name="Group 8">
              <a:extLst>
                <a:ext uri="{FF2B5EF4-FFF2-40B4-BE49-F238E27FC236}">
                  <a16:creationId xmlns:a16="http://schemas.microsoft.com/office/drawing/2014/main" id="{AF1A8E34-1095-6B4F-8203-5B2D09F2423E}"/>
                </a:ext>
              </a:extLst>
            </p:cNvPr>
            <p:cNvGrpSpPr>
              <a:grpSpLocks/>
            </p:cNvGrpSpPr>
            <p:nvPr/>
          </p:nvGrpSpPr>
          <p:grpSpPr bwMode="auto">
            <a:xfrm>
              <a:off x="3309" y="2051"/>
              <a:ext cx="1144" cy="664"/>
              <a:chOff x="3316" y="2164"/>
              <a:chExt cx="1144" cy="664"/>
            </a:xfrm>
          </p:grpSpPr>
          <p:sp>
            <p:nvSpPr>
              <p:cNvPr id="17" name="Rectangle 9">
                <a:extLst>
                  <a:ext uri="{FF2B5EF4-FFF2-40B4-BE49-F238E27FC236}">
                    <a16:creationId xmlns:a16="http://schemas.microsoft.com/office/drawing/2014/main" id="{0267C310-8F62-7C44-B4AD-0D6974227DB8}"/>
                  </a:ext>
                </a:extLst>
              </p:cNvPr>
              <p:cNvSpPr>
                <a:spLocks noChangeArrowheads="1"/>
              </p:cNvSpPr>
              <p:nvPr/>
            </p:nvSpPr>
            <p:spPr bwMode="auto">
              <a:xfrm>
                <a:off x="3316" y="2500"/>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Test</a:t>
                </a:r>
              </a:p>
            </p:txBody>
          </p:sp>
          <p:sp>
            <p:nvSpPr>
              <p:cNvPr id="18" name="Rectangle 10">
                <a:extLst>
                  <a:ext uri="{FF2B5EF4-FFF2-40B4-BE49-F238E27FC236}">
                    <a16:creationId xmlns:a16="http://schemas.microsoft.com/office/drawing/2014/main" id="{ADA40516-A5BF-CA43-864E-4B12D99A135C}"/>
                  </a:ext>
                </a:extLst>
              </p:cNvPr>
              <p:cNvSpPr>
                <a:spLocks noChangeArrowheads="1"/>
              </p:cNvSpPr>
              <p:nvPr/>
            </p:nvSpPr>
            <p:spPr bwMode="auto">
              <a:xfrm>
                <a:off x="3316" y="2164"/>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Implementation</a:t>
                </a:r>
              </a:p>
            </p:txBody>
          </p:sp>
        </p:grpSp>
        <p:grpSp>
          <p:nvGrpSpPr>
            <p:cNvPr id="10" name="Group 11">
              <a:extLst>
                <a:ext uri="{FF2B5EF4-FFF2-40B4-BE49-F238E27FC236}">
                  <a16:creationId xmlns:a16="http://schemas.microsoft.com/office/drawing/2014/main" id="{F12FE17E-D1E5-C94F-9F2B-1CC1003BA0F8}"/>
                </a:ext>
              </a:extLst>
            </p:cNvPr>
            <p:cNvGrpSpPr>
              <a:grpSpLocks/>
            </p:cNvGrpSpPr>
            <p:nvPr/>
          </p:nvGrpSpPr>
          <p:grpSpPr bwMode="auto">
            <a:xfrm>
              <a:off x="1781" y="1571"/>
              <a:ext cx="1144" cy="664"/>
              <a:chOff x="1780" y="1684"/>
              <a:chExt cx="1144" cy="664"/>
            </a:xfrm>
          </p:grpSpPr>
          <p:sp>
            <p:nvSpPr>
              <p:cNvPr id="15" name="Rectangle 12">
                <a:extLst>
                  <a:ext uri="{FF2B5EF4-FFF2-40B4-BE49-F238E27FC236}">
                    <a16:creationId xmlns:a16="http://schemas.microsoft.com/office/drawing/2014/main" id="{BAB5B35B-9448-9D44-8A58-D498FC5237A7}"/>
                  </a:ext>
                </a:extLst>
              </p:cNvPr>
              <p:cNvSpPr>
                <a:spLocks noChangeArrowheads="1"/>
              </p:cNvSpPr>
              <p:nvPr/>
            </p:nvSpPr>
            <p:spPr bwMode="auto">
              <a:xfrm>
                <a:off x="1780" y="2020"/>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Verify</a:t>
                </a:r>
              </a:p>
            </p:txBody>
          </p:sp>
          <p:sp>
            <p:nvSpPr>
              <p:cNvPr id="16" name="Rectangle 13">
                <a:extLst>
                  <a:ext uri="{FF2B5EF4-FFF2-40B4-BE49-F238E27FC236}">
                    <a16:creationId xmlns:a16="http://schemas.microsoft.com/office/drawing/2014/main" id="{627C2120-A0C7-ED4B-95AB-E1AE437104A9}"/>
                  </a:ext>
                </a:extLst>
              </p:cNvPr>
              <p:cNvSpPr>
                <a:spLocks noChangeArrowheads="1"/>
              </p:cNvSpPr>
              <p:nvPr/>
            </p:nvSpPr>
            <p:spPr bwMode="auto">
              <a:xfrm>
                <a:off x="1780" y="1684"/>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dirty="0">
                    <a:latin typeface="Verdana" panose="020B0604030504040204" pitchFamily="34" charset="0"/>
                    <a:ea typeface="Verdana" panose="020B0604030504040204" pitchFamily="34" charset="0"/>
                    <a:cs typeface="Verdana" panose="020B0604030504040204" pitchFamily="34" charset="0"/>
                  </a:rPr>
                  <a:t>Design</a:t>
                </a:r>
              </a:p>
            </p:txBody>
          </p:sp>
        </p:grpSp>
        <p:sp>
          <p:nvSpPr>
            <p:cNvPr id="11" name="Line 14">
              <a:extLst>
                <a:ext uri="{FF2B5EF4-FFF2-40B4-BE49-F238E27FC236}">
                  <a16:creationId xmlns:a16="http://schemas.microsoft.com/office/drawing/2014/main" id="{94C8B65E-7BC7-5A4D-B4F6-884BEDF41D91}"/>
                </a:ext>
              </a:extLst>
            </p:cNvPr>
            <p:cNvSpPr>
              <a:spLocks noChangeShapeType="1"/>
            </p:cNvSpPr>
            <p:nvPr/>
          </p:nvSpPr>
          <p:spPr bwMode="auto">
            <a:xfrm>
              <a:off x="1629" y="1631"/>
              <a:ext cx="152" cy="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12" name="Line 15">
              <a:extLst>
                <a:ext uri="{FF2B5EF4-FFF2-40B4-BE49-F238E27FC236}">
                  <a16:creationId xmlns:a16="http://schemas.microsoft.com/office/drawing/2014/main" id="{E2C49B73-6156-5045-8B5A-04E4BC2219D8}"/>
                </a:ext>
              </a:extLst>
            </p:cNvPr>
            <p:cNvSpPr>
              <a:spLocks noChangeShapeType="1"/>
            </p:cNvSpPr>
            <p:nvPr/>
          </p:nvSpPr>
          <p:spPr bwMode="auto">
            <a:xfrm>
              <a:off x="2933" y="2143"/>
              <a:ext cx="376" cy="1"/>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13" name="Freeform 16">
              <a:extLst>
                <a:ext uri="{FF2B5EF4-FFF2-40B4-BE49-F238E27FC236}">
                  <a16:creationId xmlns:a16="http://schemas.microsoft.com/office/drawing/2014/main" id="{E3BA0DD1-8946-4645-A1EC-9D4AE1A41E1E}"/>
                </a:ext>
              </a:extLst>
            </p:cNvPr>
            <p:cNvSpPr>
              <a:spLocks/>
            </p:cNvSpPr>
            <p:nvPr/>
          </p:nvSpPr>
          <p:spPr bwMode="auto">
            <a:xfrm>
              <a:off x="4473" y="2575"/>
              <a:ext cx="289" cy="433"/>
            </a:xfrm>
            <a:custGeom>
              <a:avLst/>
              <a:gdLst>
                <a:gd name="T0" fmla="*/ 0 w 289"/>
                <a:gd name="T1" fmla="*/ 0 h 433"/>
                <a:gd name="T2" fmla="*/ 288 w 289"/>
                <a:gd name="T3" fmla="*/ 0 h 433"/>
                <a:gd name="T4" fmla="*/ 288 w 289"/>
                <a:gd name="T5" fmla="*/ 432 h 433"/>
              </a:gdLst>
              <a:ahLst/>
              <a:cxnLst>
                <a:cxn ang="0">
                  <a:pos x="T0" y="T1"/>
                </a:cxn>
                <a:cxn ang="0">
                  <a:pos x="T2" y="T3"/>
                </a:cxn>
                <a:cxn ang="0">
                  <a:pos x="T4" y="T5"/>
                </a:cxn>
              </a:cxnLst>
              <a:rect l="0" t="0" r="r" b="b"/>
              <a:pathLst>
                <a:path w="289" h="433">
                  <a:moveTo>
                    <a:pt x="0" y="0"/>
                  </a:moveTo>
                  <a:lnTo>
                    <a:pt x="288" y="0"/>
                  </a:lnTo>
                  <a:lnTo>
                    <a:pt x="288" y="432"/>
                  </a:lnTo>
                </a:path>
              </a:pathLst>
            </a:custGeom>
            <a:noFill/>
            <a:ln w="127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14" name="Line 17">
              <a:extLst>
                <a:ext uri="{FF2B5EF4-FFF2-40B4-BE49-F238E27FC236}">
                  <a16:creationId xmlns:a16="http://schemas.microsoft.com/office/drawing/2014/main" id="{A4F1C7CC-519C-514A-A7FD-B36EC70F329F}"/>
                </a:ext>
              </a:extLst>
            </p:cNvPr>
            <p:cNvSpPr>
              <a:spLocks noChangeShapeType="1"/>
            </p:cNvSpPr>
            <p:nvPr/>
          </p:nvSpPr>
          <p:spPr bwMode="auto">
            <a:xfrm>
              <a:off x="4993" y="3347"/>
              <a:ext cx="1" cy="184"/>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grpSp>
      <p:sp>
        <p:nvSpPr>
          <p:cNvPr id="21" name="TextBox 20">
            <a:extLst>
              <a:ext uri="{FF2B5EF4-FFF2-40B4-BE49-F238E27FC236}">
                <a16:creationId xmlns:a16="http://schemas.microsoft.com/office/drawing/2014/main" id="{C98A6A9E-16AB-6736-0919-B984256EBB5F}"/>
              </a:ext>
            </a:extLst>
          </p:cNvPr>
          <p:cNvSpPr txBox="1"/>
          <p:nvPr/>
        </p:nvSpPr>
        <p:spPr>
          <a:xfrm>
            <a:off x="7239241" y="1469569"/>
            <a:ext cx="4839345" cy="3491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l"/>
            <a:r>
              <a:rPr lang="en-US" b="1" i="1" dirty="0">
                <a:solidFill>
                  <a:srgbClr val="FF0000"/>
                </a:solidFill>
                <a:latin typeface="Calibri" panose="020F0502020204030204" pitchFamily="34" charset="0"/>
                <a:cs typeface="Calibri" panose="020F0502020204030204" pitchFamily="34" charset="0"/>
              </a:rPr>
              <a:t>systematic, sequential </a:t>
            </a:r>
            <a:r>
              <a:rPr lang="en-US" dirty="0">
                <a:latin typeface="Calibri" panose="020F0502020204030204" pitchFamily="34" charset="0"/>
                <a:cs typeface="Calibri" panose="020F0502020204030204" pitchFamily="34" charset="0"/>
              </a:rPr>
              <a:t>approach</a:t>
            </a:r>
          </a:p>
        </p:txBody>
      </p:sp>
      <p:sp>
        <p:nvSpPr>
          <p:cNvPr id="22" name="TextBox 21">
            <a:extLst>
              <a:ext uri="{FF2B5EF4-FFF2-40B4-BE49-F238E27FC236}">
                <a16:creationId xmlns:a16="http://schemas.microsoft.com/office/drawing/2014/main" id="{B0900DAC-DFF0-1700-5332-D6B5C41FE00A}"/>
              </a:ext>
            </a:extLst>
          </p:cNvPr>
          <p:cNvSpPr txBox="1"/>
          <p:nvPr/>
        </p:nvSpPr>
        <p:spPr>
          <a:xfrm>
            <a:off x="7208955" y="1801694"/>
            <a:ext cx="4839345" cy="3491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l"/>
            <a:r>
              <a:rPr lang="en-US" i="1" dirty="0">
                <a:solidFill>
                  <a:srgbClr val="FF0000"/>
                </a:solidFill>
                <a:latin typeface="Calibri" panose="020F0502020204030204" pitchFamily="34" charset="0"/>
                <a:cs typeface="Calibri" panose="020F0502020204030204" pitchFamily="34" charset="0"/>
              </a:rPr>
              <a:t>Quality Assurance</a:t>
            </a:r>
            <a:r>
              <a:rPr lang="en-US" b="1" i="1" dirty="0">
                <a:solidFill>
                  <a:srgbClr val="FF000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at each phase before continuing</a:t>
            </a:r>
          </a:p>
        </p:txBody>
      </p:sp>
    </p:spTree>
    <p:extLst>
      <p:ext uri="{BB962C8B-B14F-4D97-AF65-F5344CB8AC3E}">
        <p14:creationId xmlns:p14="http://schemas.microsoft.com/office/powerpoint/2010/main" val="1679176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C146DC-837A-B34B-BA4E-8D1697D654B2}"/>
              </a:ext>
            </a:extLst>
          </p:cNvPr>
          <p:cNvSpPr>
            <a:spLocks noGrp="1"/>
          </p:cNvSpPr>
          <p:nvPr>
            <p:ph type="title"/>
          </p:nvPr>
        </p:nvSpPr>
        <p:spPr>
          <a:xfrm>
            <a:off x="640080" y="325369"/>
            <a:ext cx="4963278" cy="1956841"/>
          </a:xfrm>
        </p:spPr>
        <p:txBody>
          <a:bodyPr anchor="b">
            <a:normAutofit fontScale="90000"/>
          </a:bodyPr>
          <a:lstStyle/>
          <a:p>
            <a:r>
              <a:rPr lang="en-US" dirty="0"/>
              <a:t>Waterfall Model adds process </a:t>
            </a:r>
            <a:r>
              <a:rPr lang="en-US" i="1" dirty="0"/>
              <a:t>overhead</a:t>
            </a:r>
            <a:r>
              <a:rPr lang="en-US" dirty="0"/>
              <a:t> and produces </a:t>
            </a:r>
            <a:r>
              <a:rPr lang="en-US" i="1" dirty="0"/>
              <a:t>Wasted </a:t>
            </a:r>
            <a:r>
              <a:rPr lang="en-US" dirty="0"/>
              <a:t>Work Product</a:t>
            </a:r>
          </a:p>
        </p:txBody>
      </p:sp>
      <p:sp>
        <p:nvSpPr>
          <p:cNvPr id="13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CDB9757-7186-BB4A-9D1A-41EDE1BEEE01}"/>
              </a:ext>
            </a:extLst>
          </p:cNvPr>
          <p:cNvSpPr>
            <a:spLocks noGrp="1"/>
          </p:cNvSpPr>
          <p:nvPr>
            <p:ph idx="1"/>
          </p:nvPr>
        </p:nvSpPr>
        <p:spPr>
          <a:xfrm>
            <a:off x="640079" y="2696722"/>
            <a:ext cx="4670097" cy="3930339"/>
          </a:xfrm>
        </p:spPr>
        <p:txBody>
          <a:bodyPr>
            <a:normAutofit/>
          </a:bodyPr>
          <a:lstStyle/>
          <a:p>
            <a:pPr marL="0" indent="0">
              <a:buNone/>
            </a:pPr>
            <a:r>
              <a:rPr lang="en-US" sz="2400" dirty="0"/>
              <a:t>Since formal quality assurance happens at each phase, it’s necessary to produce extremely detailed documentation (requirements, design, testing) </a:t>
            </a:r>
          </a:p>
          <a:p>
            <a:pPr marL="0" indent="0">
              <a:buNone/>
            </a:pPr>
            <a:r>
              <a:rPr lang="en-US" dirty="0"/>
              <a:t>But</a:t>
            </a:r>
          </a:p>
          <a:p>
            <a:pPr marL="0" indent="0">
              <a:buNone/>
            </a:pPr>
            <a:r>
              <a:rPr lang="en-US" sz="2400" dirty="0"/>
              <a:t>Documentation produced per requirements was never read, Elaborate architectural designs never used</a:t>
            </a:r>
            <a:endParaRPr lang="en-US" sz="2200" dirty="0"/>
          </a:p>
        </p:txBody>
      </p:sp>
      <p:pic>
        <p:nvPicPr>
          <p:cNvPr id="5122" name="Picture 2">
            <a:extLst>
              <a:ext uri="{FF2B5EF4-FFF2-40B4-BE49-F238E27FC236}">
                <a16:creationId xmlns:a16="http://schemas.microsoft.com/office/drawing/2014/main" id="{97853A7D-B3A2-304D-9A09-885EC6BDFA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318" r="5455"/>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6A8871E-9B26-5745-8D00-040876995AE8}"/>
              </a:ext>
            </a:extLst>
          </p:cNvPr>
          <p:cNvSpPr>
            <a:spLocks noGrp="1"/>
          </p:cNvSpPr>
          <p:nvPr>
            <p:ph type="sldNum" sz="quarter" idx="12"/>
          </p:nvPr>
        </p:nvSpPr>
        <p:spPr>
          <a:xfrm>
            <a:off x="10439400" y="6356350"/>
            <a:ext cx="914400" cy="365125"/>
          </a:xfrm>
        </p:spPr>
        <p:txBody>
          <a:bodyPr>
            <a:normAutofit/>
          </a:bodyPr>
          <a:lstStyle/>
          <a:p>
            <a:pPr>
              <a:spcAft>
                <a:spcPts val="600"/>
              </a:spcAft>
            </a:pPr>
            <a:fld id="{20F37917-FD3A-4669-9018-DA04BCDD3D75}" type="slidenum">
              <a:rPr lang="en-US" smtClean="0">
                <a:solidFill>
                  <a:srgbClr val="FFFFFF"/>
                </a:solidFill>
              </a:rPr>
              <a:pPr>
                <a:spcAft>
                  <a:spcPts val="600"/>
                </a:spcAft>
              </a:pPr>
              <a:t>7</a:t>
            </a:fld>
            <a:endParaRPr lang="en-US">
              <a:solidFill>
                <a:srgbClr val="FFFFFF"/>
              </a:solidFill>
            </a:endParaRPr>
          </a:p>
        </p:txBody>
      </p:sp>
    </p:spTree>
    <p:extLst>
      <p:ext uri="{BB962C8B-B14F-4D97-AF65-F5344CB8AC3E}">
        <p14:creationId xmlns:p14="http://schemas.microsoft.com/office/powerpoint/2010/main" val="2377827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5D095-52C3-B84B-A255-C907140D1521}"/>
              </a:ext>
            </a:extLst>
          </p:cNvPr>
          <p:cNvSpPr>
            <a:spLocks noGrp="1"/>
          </p:cNvSpPr>
          <p:nvPr>
            <p:ph type="title"/>
          </p:nvPr>
        </p:nvSpPr>
        <p:spPr/>
        <p:txBody>
          <a:bodyPr>
            <a:normAutofit/>
          </a:bodyPr>
          <a:lstStyle/>
          <a:p>
            <a:r>
              <a:rPr lang="en-US" sz="3200" dirty="0"/>
              <a:t>Waterfall Model: Applications</a:t>
            </a:r>
          </a:p>
        </p:txBody>
      </p:sp>
      <p:sp>
        <p:nvSpPr>
          <p:cNvPr id="3" name="Content Placeholder 2">
            <a:extLst>
              <a:ext uri="{FF2B5EF4-FFF2-40B4-BE49-F238E27FC236}">
                <a16:creationId xmlns:a16="http://schemas.microsoft.com/office/drawing/2014/main" id="{26C033CD-CA82-DA49-8341-E1B6B00570FB}"/>
              </a:ext>
            </a:extLst>
          </p:cNvPr>
          <p:cNvSpPr>
            <a:spLocks noGrp="1"/>
          </p:cNvSpPr>
          <p:nvPr>
            <p:ph idx="1"/>
          </p:nvPr>
        </p:nvSpPr>
        <p:spPr>
          <a:xfrm>
            <a:off x="838200" y="1500160"/>
            <a:ext cx="8793480" cy="3818600"/>
          </a:xfrm>
        </p:spPr>
        <p:txBody>
          <a:bodyPr>
            <a:normAutofit/>
          </a:bodyPr>
          <a:lstStyle/>
          <a:p>
            <a:r>
              <a:rPr lang="en-US" dirty="0"/>
              <a:t>What projects would this work well in?</a:t>
            </a:r>
          </a:p>
          <a:p>
            <a:pPr lvl="1"/>
            <a:r>
              <a:rPr lang="en-US" dirty="0"/>
              <a:t>Projects with tremendous uncertainty or risk</a:t>
            </a:r>
          </a:p>
          <a:p>
            <a:pPr lvl="1"/>
            <a:r>
              <a:rPr lang="en-US" dirty="0"/>
              <a:t>Projects with long time-to-market</a:t>
            </a:r>
          </a:p>
          <a:p>
            <a:pPr lvl="1"/>
            <a:r>
              <a:rPr lang="en-US" dirty="0"/>
              <a:t>Projects that need extensive QA of requirements and design</a:t>
            </a:r>
          </a:p>
          <a:p>
            <a:pPr lvl="1"/>
            <a:r>
              <a:rPr lang="en-US" dirty="0"/>
              <a:t>Projects for which the expense of the planning is worth it</a:t>
            </a:r>
          </a:p>
          <a:p>
            <a:pPr lvl="1"/>
            <a:r>
              <a:rPr lang="en-US" dirty="0"/>
              <a:t>Classic examples: military/defense</a:t>
            </a:r>
          </a:p>
          <a:p>
            <a:pPr lvl="2"/>
            <a:r>
              <a:rPr lang="en-US" dirty="0"/>
              <a:t>Warship that needs to have component interfaces last 80 years</a:t>
            </a:r>
          </a:p>
          <a:p>
            <a:pPr lvl="2"/>
            <a:r>
              <a:rPr lang="en-US" dirty="0"/>
              <a:t>Spacecraft?</a:t>
            </a:r>
          </a:p>
        </p:txBody>
      </p:sp>
      <p:sp>
        <p:nvSpPr>
          <p:cNvPr id="4" name="Slide Number Placeholder 3">
            <a:extLst>
              <a:ext uri="{FF2B5EF4-FFF2-40B4-BE49-F238E27FC236}">
                <a16:creationId xmlns:a16="http://schemas.microsoft.com/office/drawing/2014/main" id="{5F6F5C67-2520-3C46-8869-F866E27ECFC4}"/>
              </a:ext>
            </a:extLst>
          </p:cNvPr>
          <p:cNvSpPr>
            <a:spLocks noGrp="1"/>
          </p:cNvSpPr>
          <p:nvPr>
            <p:ph type="sldNum" sz="quarter" idx="12"/>
          </p:nvPr>
        </p:nvSpPr>
        <p:spPr/>
        <p:txBody>
          <a:bodyPr/>
          <a:lstStyle/>
          <a:p>
            <a:fld id="{20F37917-FD3A-4669-9018-DA04BCDD3D75}" type="slidenum">
              <a:rPr lang="en-US" smtClean="0"/>
              <a:t>8</a:t>
            </a:fld>
            <a:endParaRPr lang="en-US"/>
          </a:p>
        </p:txBody>
      </p:sp>
    </p:spTree>
    <p:extLst>
      <p:ext uri="{BB962C8B-B14F-4D97-AF65-F5344CB8AC3E}">
        <p14:creationId xmlns:p14="http://schemas.microsoft.com/office/powerpoint/2010/main" val="224251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97CF3-609E-EE4D-8D2E-3D825E6CE212}"/>
              </a:ext>
            </a:extLst>
          </p:cNvPr>
          <p:cNvSpPr>
            <a:spLocks noGrp="1"/>
          </p:cNvSpPr>
          <p:nvPr>
            <p:ph type="title"/>
          </p:nvPr>
        </p:nvSpPr>
        <p:spPr>
          <a:xfrm>
            <a:off x="838200" y="0"/>
            <a:ext cx="10515600" cy="1325563"/>
          </a:xfrm>
        </p:spPr>
        <p:txBody>
          <a:bodyPr>
            <a:normAutofit/>
          </a:bodyPr>
          <a:lstStyle/>
          <a:p>
            <a:r>
              <a:rPr lang="en-US" sz="3200" dirty="0"/>
              <a:t>Waterfall Model: Risk Assumptions</a:t>
            </a:r>
          </a:p>
        </p:txBody>
      </p:sp>
      <p:sp>
        <p:nvSpPr>
          <p:cNvPr id="4" name="Slide Number Placeholder 3">
            <a:extLst>
              <a:ext uri="{FF2B5EF4-FFF2-40B4-BE49-F238E27FC236}">
                <a16:creationId xmlns:a16="http://schemas.microsoft.com/office/drawing/2014/main" id="{29021430-84E2-0046-8FF2-2A2A0F067DDE}"/>
              </a:ext>
            </a:extLst>
          </p:cNvPr>
          <p:cNvSpPr>
            <a:spLocks noGrp="1"/>
          </p:cNvSpPr>
          <p:nvPr>
            <p:ph type="sldNum" sz="quarter" idx="12"/>
          </p:nvPr>
        </p:nvSpPr>
        <p:spPr/>
        <p:txBody>
          <a:bodyPr/>
          <a:lstStyle/>
          <a:p>
            <a:fld id="{20F37917-FD3A-4669-9018-DA04BCDD3D75}" type="slidenum">
              <a:rPr lang="en-US" smtClean="0"/>
              <a:t>9</a:t>
            </a:fld>
            <a:endParaRPr lang="en-US"/>
          </a:p>
        </p:txBody>
      </p:sp>
      <p:graphicFrame>
        <p:nvGraphicFramePr>
          <p:cNvPr id="8" name="Chart 7">
            <a:extLst>
              <a:ext uri="{FF2B5EF4-FFF2-40B4-BE49-F238E27FC236}">
                <a16:creationId xmlns:a16="http://schemas.microsoft.com/office/drawing/2014/main" id="{46B3348C-825D-2B4A-AA1F-6FAA6DE3EFC8}"/>
              </a:ext>
            </a:extLst>
          </p:cNvPr>
          <p:cNvGraphicFramePr/>
          <p:nvPr>
            <p:extLst>
              <p:ext uri="{D42A27DB-BD31-4B8C-83A1-F6EECF244321}">
                <p14:modId xmlns:p14="http://schemas.microsoft.com/office/powerpoint/2010/main" val="4110953473"/>
              </p:ext>
            </p:extLst>
          </p:nvPr>
        </p:nvGraphicFramePr>
        <p:xfrm>
          <a:off x="5819140" y="1857625"/>
          <a:ext cx="5887720" cy="479089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EC230D3F-8926-2241-8090-1FEC5931BA80}"/>
              </a:ext>
            </a:extLst>
          </p:cNvPr>
          <p:cNvSpPr txBox="1"/>
          <p:nvPr/>
        </p:nvSpPr>
        <p:spPr>
          <a:xfrm>
            <a:off x="4922119" y="1325563"/>
            <a:ext cx="7102642"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The cost to fix a defect grows exponentially with each development phase</a:t>
            </a:r>
          </a:p>
        </p:txBody>
      </p:sp>
      <p:sp>
        <p:nvSpPr>
          <p:cNvPr id="9" name="Content Placeholder 2">
            <a:extLst>
              <a:ext uri="{FF2B5EF4-FFF2-40B4-BE49-F238E27FC236}">
                <a16:creationId xmlns:a16="http://schemas.microsoft.com/office/drawing/2014/main" id="{AC6FC82E-6040-E5F6-2F7B-AE4F868E9F90}"/>
              </a:ext>
            </a:extLst>
          </p:cNvPr>
          <p:cNvSpPr>
            <a:spLocks noGrp="1"/>
          </p:cNvSpPr>
          <p:nvPr>
            <p:ph idx="1"/>
          </p:nvPr>
        </p:nvSpPr>
        <p:spPr>
          <a:xfrm>
            <a:off x="975360" y="2026920"/>
            <a:ext cx="4395270" cy="3447906"/>
          </a:xfrm>
        </p:spPr>
        <p:txBody>
          <a:bodyPr>
            <a:normAutofit/>
          </a:bodyPr>
          <a:lstStyle/>
          <a:p>
            <a:r>
              <a:rPr lang="en-US" dirty="0"/>
              <a:t>Waterfall Model Reduces Risk by </a:t>
            </a:r>
            <a:r>
              <a:rPr lang="en-US" b="1" dirty="0"/>
              <a:t>Preventing Change</a:t>
            </a:r>
          </a:p>
          <a:p>
            <a:pPr lvl="1"/>
            <a:r>
              <a:rPr lang="en-US" dirty="0"/>
              <a:t>No way to go “back up”</a:t>
            </a:r>
          </a:p>
        </p:txBody>
      </p:sp>
    </p:spTree>
    <p:extLst>
      <p:ext uri="{BB962C8B-B14F-4D97-AF65-F5344CB8AC3E}">
        <p14:creationId xmlns:p14="http://schemas.microsoft.com/office/powerpoint/2010/main" val="4116772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4280-3B2E-954F-8149-140199588C41}"/>
              </a:ext>
            </a:extLst>
          </p:cNvPr>
          <p:cNvSpPr>
            <a:spLocks noGrp="1"/>
          </p:cNvSpPr>
          <p:nvPr>
            <p:ph type="title"/>
          </p:nvPr>
        </p:nvSpPr>
        <p:spPr>
          <a:xfrm>
            <a:off x="565149" y="96014"/>
            <a:ext cx="11061700" cy="1325563"/>
          </a:xfrm>
        </p:spPr>
        <p:txBody>
          <a:bodyPr>
            <a:normAutofit/>
          </a:bodyPr>
          <a:lstStyle/>
          <a:p>
            <a:r>
              <a:rPr lang="en-US" sz="3200" dirty="0"/>
              <a:t>Iterative Process (~1980s) are Waterfall Variations</a:t>
            </a:r>
          </a:p>
        </p:txBody>
      </p:sp>
      <p:sp>
        <p:nvSpPr>
          <p:cNvPr id="4" name="Slide Number Placeholder 3">
            <a:extLst>
              <a:ext uri="{FF2B5EF4-FFF2-40B4-BE49-F238E27FC236}">
                <a16:creationId xmlns:a16="http://schemas.microsoft.com/office/drawing/2014/main" id="{66177511-5098-D24C-A6F8-44BD5CE1A387}"/>
              </a:ext>
            </a:extLst>
          </p:cNvPr>
          <p:cNvSpPr>
            <a:spLocks noGrp="1"/>
          </p:cNvSpPr>
          <p:nvPr>
            <p:ph type="sldNum" sz="quarter" idx="12"/>
          </p:nvPr>
        </p:nvSpPr>
        <p:spPr/>
        <p:txBody>
          <a:bodyPr/>
          <a:lstStyle/>
          <a:p>
            <a:fld id="{20F37917-FD3A-4669-9018-DA04BCDD3D75}" type="slidenum">
              <a:rPr lang="en-US" smtClean="0"/>
              <a:t>10</a:t>
            </a:fld>
            <a:endParaRPr lang="en-US"/>
          </a:p>
        </p:txBody>
      </p:sp>
      <p:grpSp>
        <p:nvGrpSpPr>
          <p:cNvPr id="5" name="Group 3">
            <a:extLst>
              <a:ext uri="{FF2B5EF4-FFF2-40B4-BE49-F238E27FC236}">
                <a16:creationId xmlns:a16="http://schemas.microsoft.com/office/drawing/2014/main" id="{B744CBC3-2BFB-494C-8347-EDDD13804916}"/>
              </a:ext>
            </a:extLst>
          </p:cNvPr>
          <p:cNvGrpSpPr>
            <a:grpSpLocks/>
          </p:cNvGrpSpPr>
          <p:nvPr/>
        </p:nvGrpSpPr>
        <p:grpSpPr bwMode="auto">
          <a:xfrm>
            <a:off x="1480343" y="1500160"/>
            <a:ext cx="9231313" cy="4724400"/>
            <a:chOff x="144" y="768"/>
            <a:chExt cx="5368" cy="2976"/>
          </a:xfrm>
        </p:grpSpPr>
        <p:sp>
          <p:nvSpPr>
            <p:cNvPr id="6" name="Rectangle 4">
              <a:extLst>
                <a:ext uri="{FF2B5EF4-FFF2-40B4-BE49-F238E27FC236}">
                  <a16:creationId xmlns:a16="http://schemas.microsoft.com/office/drawing/2014/main" id="{CF0232A2-5439-CA42-ACDA-5CE49FF4D80C}"/>
                </a:ext>
              </a:extLst>
            </p:cNvPr>
            <p:cNvSpPr>
              <a:spLocks noChangeArrowheads="1"/>
            </p:cNvSpPr>
            <p:nvPr/>
          </p:nvSpPr>
          <p:spPr bwMode="auto">
            <a:xfrm>
              <a:off x="144" y="768"/>
              <a:ext cx="1144" cy="67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a:latin typeface="Verdana" panose="020B0604030504040204" pitchFamily="34" charset="0"/>
                  <a:ea typeface="Verdana" panose="020B0604030504040204" pitchFamily="34" charset="0"/>
                  <a:cs typeface="Verdana" panose="020B0604030504040204" pitchFamily="34" charset="0"/>
                </a:rPr>
                <a:t>Initial Concept</a:t>
              </a:r>
            </a:p>
          </p:txBody>
        </p:sp>
        <p:sp>
          <p:nvSpPr>
            <p:cNvPr id="7" name="Rectangle 5">
              <a:extLst>
                <a:ext uri="{FF2B5EF4-FFF2-40B4-BE49-F238E27FC236}">
                  <a16:creationId xmlns:a16="http://schemas.microsoft.com/office/drawing/2014/main" id="{F0EBEDC8-3CC1-CA4F-A93A-721291214EA8}"/>
                </a:ext>
              </a:extLst>
            </p:cNvPr>
            <p:cNvSpPr>
              <a:spLocks noChangeArrowheads="1"/>
            </p:cNvSpPr>
            <p:nvPr/>
          </p:nvSpPr>
          <p:spPr bwMode="auto">
            <a:xfrm>
              <a:off x="4272" y="3072"/>
              <a:ext cx="1144" cy="67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dirty="0">
                  <a:latin typeface="Verdana" panose="020B0604030504040204" pitchFamily="34" charset="0"/>
                  <a:ea typeface="Verdana" panose="020B0604030504040204" pitchFamily="34" charset="0"/>
                  <a:cs typeface="Verdana" panose="020B0604030504040204" pitchFamily="34" charset="0"/>
                </a:rPr>
                <a:t>Operations</a:t>
              </a:r>
            </a:p>
          </p:txBody>
        </p:sp>
        <p:sp>
          <p:nvSpPr>
            <p:cNvPr id="8" name="Rectangle 6">
              <a:extLst>
                <a:ext uri="{FF2B5EF4-FFF2-40B4-BE49-F238E27FC236}">
                  <a16:creationId xmlns:a16="http://schemas.microsoft.com/office/drawing/2014/main" id="{77CA4014-1782-844B-8668-04371C557815}"/>
                </a:ext>
              </a:extLst>
            </p:cNvPr>
            <p:cNvSpPr>
              <a:spLocks noChangeArrowheads="1"/>
            </p:cNvSpPr>
            <p:nvPr/>
          </p:nvSpPr>
          <p:spPr bwMode="auto">
            <a:xfrm>
              <a:off x="3552" y="2112"/>
              <a:ext cx="1144" cy="72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a:latin typeface="Verdana" panose="020B0604030504040204" pitchFamily="34" charset="0"/>
                  <a:ea typeface="Verdana" panose="020B0604030504040204" pitchFamily="34" charset="0"/>
                  <a:cs typeface="Verdana" panose="020B0604030504040204" pitchFamily="34" charset="0"/>
                </a:rPr>
                <a:t>Acceptance </a:t>
              </a:r>
            </a:p>
            <a:p>
              <a:pPr algn="ctr" eaLnBrk="0" hangingPunct="0"/>
              <a:r>
                <a:rPr lang="en-US" altLang="en-US">
                  <a:latin typeface="Verdana" panose="020B0604030504040204" pitchFamily="34" charset="0"/>
                  <a:ea typeface="Verdana" panose="020B0604030504040204" pitchFamily="34" charset="0"/>
                  <a:cs typeface="Verdana" panose="020B0604030504040204" pitchFamily="34" charset="0"/>
                </a:rPr>
                <a:t>Testing</a:t>
              </a:r>
            </a:p>
            <a:p>
              <a:pPr algn="ctr" eaLnBrk="0" hangingPunct="0"/>
              <a:r>
                <a:rPr lang="en-US" altLang="en-US">
                  <a:latin typeface="Verdana" panose="020B0604030504040204" pitchFamily="34" charset="0"/>
                  <a:ea typeface="Verdana" panose="020B0604030504040204" pitchFamily="34" charset="0"/>
                  <a:cs typeface="Verdana" panose="020B0604030504040204" pitchFamily="34" charset="0"/>
                </a:rPr>
                <a:t>and Delivery</a:t>
              </a:r>
            </a:p>
          </p:txBody>
        </p:sp>
        <p:sp>
          <p:nvSpPr>
            <p:cNvPr id="9" name="Rectangle 7">
              <a:extLst>
                <a:ext uri="{FF2B5EF4-FFF2-40B4-BE49-F238E27FC236}">
                  <a16:creationId xmlns:a16="http://schemas.microsoft.com/office/drawing/2014/main" id="{F2C89A37-A0A6-C64A-83B6-D2533C35B071}"/>
                </a:ext>
              </a:extLst>
            </p:cNvPr>
            <p:cNvSpPr>
              <a:spLocks noChangeArrowheads="1"/>
            </p:cNvSpPr>
            <p:nvPr/>
          </p:nvSpPr>
          <p:spPr bwMode="auto">
            <a:xfrm>
              <a:off x="912" y="1632"/>
              <a:ext cx="1144" cy="67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dirty="0">
                  <a:latin typeface="Verdana" panose="020B0604030504040204" pitchFamily="34" charset="0"/>
                  <a:ea typeface="Verdana" panose="020B0604030504040204" pitchFamily="34" charset="0"/>
                  <a:cs typeface="Verdana" panose="020B0604030504040204" pitchFamily="34" charset="0"/>
                </a:rPr>
                <a:t>Requirements </a:t>
              </a:r>
            </a:p>
            <a:p>
              <a:pPr algn="ctr" eaLnBrk="0" hangingPunct="0"/>
              <a:r>
                <a:rPr lang="en-US" altLang="en-US" dirty="0">
                  <a:latin typeface="Verdana" panose="020B0604030504040204" pitchFamily="34" charset="0"/>
                  <a:ea typeface="Verdana" panose="020B0604030504040204" pitchFamily="34" charset="0"/>
                  <a:cs typeface="Verdana" panose="020B0604030504040204" pitchFamily="34" charset="0"/>
                </a:rPr>
                <a:t>and Iteration</a:t>
              </a:r>
            </a:p>
            <a:p>
              <a:pPr algn="ctr" eaLnBrk="0" hangingPunct="0"/>
              <a:r>
                <a:rPr lang="en-US" altLang="en-US" dirty="0">
                  <a:latin typeface="Verdana" panose="020B0604030504040204" pitchFamily="34" charset="0"/>
                  <a:ea typeface="Verdana" panose="020B0604030504040204" pitchFamily="34" charset="0"/>
                  <a:cs typeface="Verdana" panose="020B0604030504040204" pitchFamily="34" charset="0"/>
                </a:rPr>
                <a:t>Planning</a:t>
              </a:r>
            </a:p>
          </p:txBody>
        </p:sp>
        <p:sp>
          <p:nvSpPr>
            <p:cNvPr id="10" name="Line 8">
              <a:extLst>
                <a:ext uri="{FF2B5EF4-FFF2-40B4-BE49-F238E27FC236}">
                  <a16:creationId xmlns:a16="http://schemas.microsoft.com/office/drawing/2014/main" id="{1997F84F-A315-1549-BC9A-4865A91CB565}"/>
                </a:ext>
              </a:extLst>
            </p:cNvPr>
            <p:cNvSpPr>
              <a:spLocks noChangeShapeType="1"/>
            </p:cNvSpPr>
            <p:nvPr/>
          </p:nvSpPr>
          <p:spPr bwMode="auto">
            <a:xfrm>
              <a:off x="2064" y="2064"/>
              <a:ext cx="192"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1" name="Freeform 9">
              <a:extLst>
                <a:ext uri="{FF2B5EF4-FFF2-40B4-BE49-F238E27FC236}">
                  <a16:creationId xmlns:a16="http://schemas.microsoft.com/office/drawing/2014/main" id="{D74173C7-FC92-F242-97C7-00613E299B30}"/>
                </a:ext>
              </a:extLst>
            </p:cNvPr>
            <p:cNvSpPr>
              <a:spLocks/>
            </p:cNvSpPr>
            <p:nvPr/>
          </p:nvSpPr>
          <p:spPr bwMode="auto">
            <a:xfrm>
              <a:off x="4704" y="2400"/>
              <a:ext cx="288" cy="672"/>
            </a:xfrm>
            <a:custGeom>
              <a:avLst/>
              <a:gdLst>
                <a:gd name="T0" fmla="*/ 0 w 289"/>
                <a:gd name="T1" fmla="*/ 0 h 433"/>
                <a:gd name="T2" fmla="*/ 288 w 289"/>
                <a:gd name="T3" fmla="*/ 0 h 433"/>
                <a:gd name="T4" fmla="*/ 288 w 289"/>
                <a:gd name="T5" fmla="*/ 432 h 433"/>
              </a:gdLst>
              <a:ahLst/>
              <a:cxnLst>
                <a:cxn ang="0">
                  <a:pos x="T0" y="T1"/>
                </a:cxn>
                <a:cxn ang="0">
                  <a:pos x="T2" y="T3"/>
                </a:cxn>
                <a:cxn ang="0">
                  <a:pos x="T4" y="T5"/>
                </a:cxn>
              </a:cxnLst>
              <a:rect l="0" t="0" r="r" b="b"/>
              <a:pathLst>
                <a:path w="289" h="433">
                  <a:moveTo>
                    <a:pt x="0" y="0"/>
                  </a:moveTo>
                  <a:lnTo>
                    <a:pt x="288" y="0"/>
                  </a:lnTo>
                  <a:lnTo>
                    <a:pt x="288" y="432"/>
                  </a:lnTo>
                </a:path>
              </a:pathLst>
            </a:custGeom>
            <a:noFill/>
            <a:ln w="127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2" name="Rectangle 10">
              <a:extLst>
                <a:ext uri="{FF2B5EF4-FFF2-40B4-BE49-F238E27FC236}">
                  <a16:creationId xmlns:a16="http://schemas.microsoft.com/office/drawing/2014/main" id="{C981126A-08B8-B046-9968-9FECE0BD2051}"/>
                </a:ext>
              </a:extLst>
            </p:cNvPr>
            <p:cNvSpPr>
              <a:spLocks noChangeArrowheads="1"/>
            </p:cNvSpPr>
            <p:nvPr/>
          </p:nvSpPr>
          <p:spPr bwMode="auto">
            <a:xfrm>
              <a:off x="4368" y="1584"/>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a:latin typeface="Verdana" panose="020B0604030504040204" pitchFamily="34" charset="0"/>
                  <a:ea typeface="Verdana" panose="020B0604030504040204" pitchFamily="34" charset="0"/>
                  <a:cs typeface="Verdana" panose="020B0604030504040204" pitchFamily="34" charset="0"/>
                </a:rPr>
                <a:t>Next Iteration</a:t>
              </a:r>
            </a:p>
          </p:txBody>
        </p:sp>
        <p:sp>
          <p:nvSpPr>
            <p:cNvPr id="13" name="Line 11">
              <a:extLst>
                <a:ext uri="{FF2B5EF4-FFF2-40B4-BE49-F238E27FC236}">
                  <a16:creationId xmlns:a16="http://schemas.microsoft.com/office/drawing/2014/main" id="{5FC6771F-F839-5D4C-919C-B5D7FA3628B6}"/>
                </a:ext>
              </a:extLst>
            </p:cNvPr>
            <p:cNvSpPr>
              <a:spLocks noChangeShapeType="1"/>
            </p:cNvSpPr>
            <p:nvPr/>
          </p:nvSpPr>
          <p:spPr bwMode="auto">
            <a:xfrm flipV="1">
              <a:off x="5280" y="1920"/>
              <a:ext cx="0" cy="1152"/>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4" name="Line 12">
              <a:extLst>
                <a:ext uri="{FF2B5EF4-FFF2-40B4-BE49-F238E27FC236}">
                  <a16:creationId xmlns:a16="http://schemas.microsoft.com/office/drawing/2014/main" id="{55DD5895-17AB-AE4E-8A9B-595905730F9A}"/>
                </a:ext>
              </a:extLst>
            </p:cNvPr>
            <p:cNvSpPr>
              <a:spLocks noChangeShapeType="1"/>
            </p:cNvSpPr>
            <p:nvPr/>
          </p:nvSpPr>
          <p:spPr bwMode="auto">
            <a:xfrm flipH="1">
              <a:off x="2064" y="1728"/>
              <a:ext cx="2304" cy="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5" name="Rectangle 13">
              <a:extLst>
                <a:ext uri="{FF2B5EF4-FFF2-40B4-BE49-F238E27FC236}">
                  <a16:creationId xmlns:a16="http://schemas.microsoft.com/office/drawing/2014/main" id="{0B0F1235-A804-134A-B948-A0EBF375C531}"/>
                </a:ext>
              </a:extLst>
            </p:cNvPr>
            <p:cNvSpPr>
              <a:spLocks noChangeArrowheads="1"/>
            </p:cNvSpPr>
            <p:nvPr/>
          </p:nvSpPr>
          <p:spPr bwMode="auto">
            <a:xfrm>
              <a:off x="2256" y="1920"/>
              <a:ext cx="1144" cy="67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a:latin typeface="Verdana" panose="020B0604030504040204" pitchFamily="34" charset="0"/>
                  <a:ea typeface="Verdana" panose="020B0604030504040204" pitchFamily="34" charset="0"/>
                  <a:cs typeface="Verdana" panose="020B0604030504040204" pitchFamily="34" charset="0"/>
                </a:rPr>
                <a:t>Design and</a:t>
              </a:r>
            </a:p>
            <a:p>
              <a:pPr algn="ctr" eaLnBrk="0" hangingPunct="0"/>
              <a:r>
                <a:rPr lang="en-US" altLang="en-US">
                  <a:latin typeface="Verdana" panose="020B0604030504040204" pitchFamily="34" charset="0"/>
                  <a:ea typeface="Verdana" panose="020B0604030504040204" pitchFamily="34" charset="0"/>
                  <a:cs typeface="Verdana" panose="020B0604030504040204" pitchFamily="34" charset="0"/>
                </a:rPr>
                <a:t>Implement </a:t>
              </a:r>
            </a:p>
          </p:txBody>
        </p:sp>
        <p:sp>
          <p:nvSpPr>
            <p:cNvPr id="16" name="Freeform 14">
              <a:extLst>
                <a:ext uri="{FF2B5EF4-FFF2-40B4-BE49-F238E27FC236}">
                  <a16:creationId xmlns:a16="http://schemas.microsoft.com/office/drawing/2014/main" id="{56D9CBCC-A576-EF47-A7E1-B8A862835085}"/>
                </a:ext>
              </a:extLst>
            </p:cNvPr>
            <p:cNvSpPr>
              <a:spLocks/>
            </p:cNvSpPr>
            <p:nvPr/>
          </p:nvSpPr>
          <p:spPr bwMode="auto">
            <a:xfrm>
              <a:off x="1296" y="1104"/>
              <a:ext cx="288" cy="480"/>
            </a:xfrm>
            <a:custGeom>
              <a:avLst/>
              <a:gdLst>
                <a:gd name="T0" fmla="*/ 0 w 289"/>
                <a:gd name="T1" fmla="*/ 0 h 433"/>
                <a:gd name="T2" fmla="*/ 288 w 289"/>
                <a:gd name="T3" fmla="*/ 0 h 433"/>
                <a:gd name="T4" fmla="*/ 288 w 289"/>
                <a:gd name="T5" fmla="*/ 432 h 433"/>
              </a:gdLst>
              <a:ahLst/>
              <a:cxnLst>
                <a:cxn ang="0">
                  <a:pos x="T0" y="T1"/>
                </a:cxn>
                <a:cxn ang="0">
                  <a:pos x="T2" y="T3"/>
                </a:cxn>
                <a:cxn ang="0">
                  <a:pos x="T4" y="T5"/>
                </a:cxn>
              </a:cxnLst>
              <a:rect l="0" t="0" r="r" b="b"/>
              <a:pathLst>
                <a:path w="289" h="433">
                  <a:moveTo>
                    <a:pt x="0" y="0"/>
                  </a:moveTo>
                  <a:lnTo>
                    <a:pt x="288" y="0"/>
                  </a:lnTo>
                  <a:lnTo>
                    <a:pt x="288" y="432"/>
                  </a:lnTo>
                </a:path>
              </a:pathLst>
            </a:custGeom>
            <a:noFill/>
            <a:ln w="127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17" name="Line 15">
              <a:extLst>
                <a:ext uri="{FF2B5EF4-FFF2-40B4-BE49-F238E27FC236}">
                  <a16:creationId xmlns:a16="http://schemas.microsoft.com/office/drawing/2014/main" id="{84D789B7-FE00-D742-82E5-84D25BF80139}"/>
                </a:ext>
              </a:extLst>
            </p:cNvPr>
            <p:cNvSpPr>
              <a:spLocks noChangeShapeType="1"/>
            </p:cNvSpPr>
            <p:nvPr/>
          </p:nvSpPr>
          <p:spPr bwMode="auto">
            <a:xfrm>
              <a:off x="3408" y="2208"/>
              <a:ext cx="144"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Verdana" panose="020B0604030504040204" pitchFamily="34" charset="0"/>
                <a:ea typeface="Verdana" panose="020B0604030504040204" pitchFamily="34" charset="0"/>
                <a:cs typeface="Verdana" panose="020B0604030504040204" pitchFamily="34" charset="0"/>
              </a:endParaRPr>
            </a:p>
          </p:txBody>
        </p:sp>
      </p:grpSp>
      <p:sp>
        <p:nvSpPr>
          <p:cNvPr id="18" name="TextBox 17">
            <a:extLst>
              <a:ext uri="{FF2B5EF4-FFF2-40B4-BE49-F238E27FC236}">
                <a16:creationId xmlns:a16="http://schemas.microsoft.com/office/drawing/2014/main" id="{A92DCFBD-24D3-8B4D-B972-1D79B67B2AB6}"/>
              </a:ext>
            </a:extLst>
          </p:cNvPr>
          <p:cNvSpPr txBox="1"/>
          <p:nvPr/>
        </p:nvSpPr>
        <p:spPr>
          <a:xfrm>
            <a:off x="9410700" y="11938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1346105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E98E-3B40-CB4D-9189-44DD6C24D123}"/>
              </a:ext>
            </a:extLst>
          </p:cNvPr>
          <p:cNvSpPr>
            <a:spLocks noGrp="1"/>
          </p:cNvSpPr>
          <p:nvPr>
            <p:ph type="title"/>
          </p:nvPr>
        </p:nvSpPr>
        <p:spPr/>
        <p:txBody>
          <a:bodyPr>
            <a:normAutofit/>
          </a:bodyPr>
          <a:lstStyle/>
          <a:p>
            <a:r>
              <a:rPr lang="en-US" sz="3200" dirty="0"/>
              <a:t>Agile Manifesto (~2000)</a:t>
            </a:r>
          </a:p>
        </p:txBody>
      </p:sp>
      <p:sp>
        <p:nvSpPr>
          <p:cNvPr id="5" name="Slide Number Placeholder 4">
            <a:extLst>
              <a:ext uri="{FF2B5EF4-FFF2-40B4-BE49-F238E27FC236}">
                <a16:creationId xmlns:a16="http://schemas.microsoft.com/office/drawing/2014/main" id="{A3E3AAB5-02D3-6445-89FA-A3BEBC6B2483}"/>
              </a:ext>
            </a:extLst>
          </p:cNvPr>
          <p:cNvSpPr>
            <a:spLocks noGrp="1"/>
          </p:cNvSpPr>
          <p:nvPr>
            <p:ph type="sldNum" sz="quarter" idx="12"/>
          </p:nvPr>
        </p:nvSpPr>
        <p:spPr/>
        <p:txBody>
          <a:bodyPr/>
          <a:lstStyle/>
          <a:p>
            <a:fld id="{20F37917-FD3A-4669-9018-DA04BCDD3D75}" type="slidenum">
              <a:rPr lang="en-US" smtClean="0"/>
              <a:t>11</a:t>
            </a:fld>
            <a:endParaRPr lang="en-US" dirty="0"/>
          </a:p>
        </p:txBody>
      </p:sp>
      <p:sp>
        <p:nvSpPr>
          <p:cNvPr id="7" name="TextBox 6">
            <a:extLst>
              <a:ext uri="{FF2B5EF4-FFF2-40B4-BE49-F238E27FC236}">
                <a16:creationId xmlns:a16="http://schemas.microsoft.com/office/drawing/2014/main" id="{9358E94A-2286-2842-A4A2-14D312364706}"/>
              </a:ext>
            </a:extLst>
          </p:cNvPr>
          <p:cNvSpPr txBox="1"/>
          <p:nvPr/>
        </p:nvSpPr>
        <p:spPr>
          <a:xfrm>
            <a:off x="1787576" y="1843968"/>
            <a:ext cx="8836702" cy="4462760"/>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US" sz="2400" b="0" i="0" u="none" strike="noStrike" dirty="0">
                <a:solidFill>
                  <a:srgbClr val="000000"/>
                </a:solidFill>
                <a:effectLst/>
                <a:latin typeface="Calibri" panose="020F0502020204030204" pitchFamily="34" charset="0"/>
                <a:cs typeface="Calibri" panose="020F0502020204030204" pitchFamily="34" charset="0"/>
              </a:rPr>
              <a:t>We are uncovering better ways of developing</a:t>
            </a:r>
            <a:br>
              <a:rPr lang="en-US" sz="2400" b="0" i="0" u="none" strike="noStrike" dirty="0">
                <a:solidFill>
                  <a:srgbClr val="000000"/>
                </a:solidFill>
                <a:effectLst/>
                <a:latin typeface="Calibri" panose="020F0502020204030204" pitchFamily="34" charset="0"/>
                <a:cs typeface="Calibri" panose="020F0502020204030204" pitchFamily="34" charset="0"/>
              </a:rPr>
            </a:br>
            <a:r>
              <a:rPr lang="en-US" sz="2400" b="0" i="0" u="none" strike="noStrike" dirty="0">
                <a:solidFill>
                  <a:srgbClr val="000000"/>
                </a:solidFill>
                <a:effectLst/>
                <a:latin typeface="Calibri" panose="020F0502020204030204" pitchFamily="34" charset="0"/>
                <a:cs typeface="Calibri" panose="020F0502020204030204" pitchFamily="34" charset="0"/>
              </a:rPr>
              <a:t>software by doing it and helping others do it.</a:t>
            </a:r>
            <a:br>
              <a:rPr lang="en-US" sz="2400" b="0" i="0" u="none" strike="noStrike" dirty="0">
                <a:solidFill>
                  <a:srgbClr val="000000"/>
                </a:solidFill>
                <a:effectLst/>
                <a:latin typeface="Calibri" panose="020F0502020204030204" pitchFamily="34" charset="0"/>
                <a:cs typeface="Calibri" panose="020F0502020204030204" pitchFamily="34" charset="0"/>
              </a:rPr>
            </a:br>
            <a:r>
              <a:rPr lang="en-US" sz="2400" b="0" i="0" u="none" strike="noStrike" dirty="0">
                <a:solidFill>
                  <a:srgbClr val="000000"/>
                </a:solidFill>
                <a:effectLst/>
                <a:latin typeface="Calibri" panose="020F0502020204030204" pitchFamily="34" charset="0"/>
                <a:cs typeface="Calibri" panose="020F0502020204030204" pitchFamily="34" charset="0"/>
              </a:rPr>
              <a:t>Through this work we have come to value:</a:t>
            </a:r>
            <a:br>
              <a:rPr lang="en-US" sz="2400" b="0" i="0" u="none" strike="noStrike" dirty="0">
                <a:solidFill>
                  <a:srgbClr val="000000"/>
                </a:solidFill>
                <a:effectLst/>
                <a:latin typeface="Calibri" panose="020F0502020204030204" pitchFamily="34" charset="0"/>
                <a:cs typeface="Calibri" panose="020F0502020204030204" pitchFamily="34" charset="0"/>
              </a:rPr>
            </a:br>
            <a:endParaRPr lang="en-US" sz="2400" b="0" i="0" u="none" strike="noStrike" dirty="0">
              <a:solidFill>
                <a:srgbClr val="000000"/>
              </a:solidFill>
              <a:effectLst/>
              <a:latin typeface="Calibri" panose="020F0502020204030204" pitchFamily="34" charset="0"/>
              <a:cs typeface="Calibri" panose="020F0502020204030204" pitchFamily="34" charset="0"/>
            </a:endParaRPr>
          </a:p>
          <a:p>
            <a:pPr algn="ctr"/>
            <a:endParaRPr lang="en-US" sz="2800" b="0" i="0" u="none" strike="noStrike" dirty="0">
              <a:solidFill>
                <a:srgbClr val="000000"/>
              </a:solidFill>
              <a:effectLst/>
              <a:latin typeface="Calibri" panose="020F0502020204030204" pitchFamily="34" charset="0"/>
              <a:cs typeface="Calibri" panose="020F0502020204030204" pitchFamily="34" charset="0"/>
            </a:endParaRPr>
          </a:p>
          <a:p>
            <a:pPr algn="ctr"/>
            <a:endParaRPr lang="en-US" sz="2800" dirty="0">
              <a:solidFill>
                <a:srgbClr val="000000"/>
              </a:solidFill>
              <a:latin typeface="Calibri" panose="020F0502020204030204" pitchFamily="34" charset="0"/>
              <a:cs typeface="Calibri" panose="020F0502020204030204" pitchFamily="34" charset="0"/>
            </a:endParaRPr>
          </a:p>
          <a:p>
            <a:pPr algn="ctr"/>
            <a:endParaRPr lang="en-US" sz="2800" b="0" i="0" u="none" strike="noStrike" dirty="0">
              <a:solidFill>
                <a:srgbClr val="000000"/>
              </a:solidFill>
              <a:effectLst/>
              <a:latin typeface="Calibri" panose="020F0502020204030204" pitchFamily="34" charset="0"/>
              <a:cs typeface="Calibri" panose="020F0502020204030204" pitchFamily="34" charset="0"/>
            </a:endParaRPr>
          </a:p>
          <a:p>
            <a:pPr algn="ctr"/>
            <a:br>
              <a:rPr lang="en-US" sz="2800" b="0" i="0" u="none" strike="noStrike" dirty="0">
                <a:solidFill>
                  <a:srgbClr val="000000"/>
                </a:solidFill>
                <a:effectLst/>
                <a:latin typeface="Calibri" panose="020F0502020204030204" pitchFamily="34" charset="0"/>
                <a:cs typeface="Calibri" panose="020F0502020204030204" pitchFamily="34" charset="0"/>
              </a:rPr>
            </a:br>
            <a:endParaRPr lang="en-US" sz="2800" b="0" i="0" u="none" strike="noStrike" dirty="0">
              <a:solidFill>
                <a:srgbClr val="000000"/>
              </a:solidFill>
              <a:effectLst/>
              <a:latin typeface="Calibri" panose="020F0502020204030204" pitchFamily="34" charset="0"/>
              <a:cs typeface="Calibri" panose="020F0502020204030204" pitchFamily="34" charset="0"/>
            </a:endParaRPr>
          </a:p>
          <a:p>
            <a:pPr algn="ctr"/>
            <a:r>
              <a:rPr lang="en-US" sz="2400" b="0" i="0" u="none" strike="noStrike" dirty="0">
                <a:solidFill>
                  <a:srgbClr val="000000"/>
                </a:solidFill>
                <a:effectLst/>
                <a:latin typeface="Calibri" panose="020F0502020204030204" pitchFamily="34" charset="0"/>
                <a:cs typeface="Calibri" panose="020F0502020204030204" pitchFamily="34" charset="0"/>
              </a:rPr>
              <a:t>That is, while there is value in the items on</a:t>
            </a:r>
            <a:br>
              <a:rPr lang="en-US" sz="2400" b="0" i="0" u="none" strike="noStrike" dirty="0">
                <a:solidFill>
                  <a:srgbClr val="000000"/>
                </a:solidFill>
                <a:effectLst/>
                <a:latin typeface="Calibri" panose="020F0502020204030204" pitchFamily="34" charset="0"/>
                <a:cs typeface="Calibri" panose="020F0502020204030204" pitchFamily="34" charset="0"/>
              </a:rPr>
            </a:br>
            <a:r>
              <a:rPr lang="en-US" sz="2400" b="0" i="0" u="none" strike="noStrike" dirty="0">
                <a:solidFill>
                  <a:srgbClr val="000000"/>
                </a:solidFill>
                <a:effectLst/>
                <a:latin typeface="Calibri" panose="020F0502020204030204" pitchFamily="34" charset="0"/>
                <a:cs typeface="Calibri" panose="020F0502020204030204" pitchFamily="34" charset="0"/>
              </a:rPr>
              <a:t>the right, we value the items on the left more.</a:t>
            </a:r>
          </a:p>
        </p:txBody>
      </p:sp>
      <p:sp>
        <p:nvSpPr>
          <p:cNvPr id="9" name="TextBox 8">
            <a:extLst>
              <a:ext uri="{FF2B5EF4-FFF2-40B4-BE49-F238E27FC236}">
                <a16:creationId xmlns:a16="http://schemas.microsoft.com/office/drawing/2014/main" id="{45CCC1C9-C3AB-3641-8EA4-4971DA4B54BE}"/>
              </a:ext>
            </a:extLst>
          </p:cNvPr>
          <p:cNvSpPr txBox="1"/>
          <p:nvPr/>
        </p:nvSpPr>
        <p:spPr>
          <a:xfrm>
            <a:off x="4834327" y="6492875"/>
            <a:ext cx="2743200" cy="36933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dirty="0">
                <a:solidFill>
                  <a:schemeClr val="accent1"/>
                </a:solidFill>
              </a:rPr>
              <a:t>https://</a:t>
            </a:r>
            <a:r>
              <a:rPr lang="en-US" dirty="0" err="1">
                <a:solidFill>
                  <a:schemeClr val="accent1"/>
                </a:solidFill>
              </a:rPr>
              <a:t>agilemanifesto.org</a:t>
            </a:r>
            <a:endParaRPr lang="en-US" dirty="0">
              <a:solidFill>
                <a:schemeClr val="accent1"/>
              </a:solidFill>
            </a:endParaRPr>
          </a:p>
        </p:txBody>
      </p:sp>
      <p:sp>
        <p:nvSpPr>
          <p:cNvPr id="8" name="TextBox 7">
            <a:extLst>
              <a:ext uri="{FF2B5EF4-FFF2-40B4-BE49-F238E27FC236}">
                <a16:creationId xmlns:a16="http://schemas.microsoft.com/office/drawing/2014/main" id="{1FA732FA-0117-3D4A-BDA3-5B823940AA5F}"/>
              </a:ext>
            </a:extLst>
          </p:cNvPr>
          <p:cNvSpPr txBox="1"/>
          <p:nvPr/>
        </p:nvSpPr>
        <p:spPr>
          <a:xfrm>
            <a:off x="2157751" y="3131978"/>
            <a:ext cx="3366749" cy="2246769"/>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000" b="0" i="0" u="none" strike="noStrike" dirty="0">
                <a:solidFill>
                  <a:srgbClr val="000000"/>
                </a:solidFill>
                <a:effectLst/>
                <a:latin typeface="Calibri" panose="020F0502020204030204" pitchFamily="34" charset="0"/>
                <a:cs typeface="Calibri" panose="020F0502020204030204" pitchFamily="34" charset="0"/>
              </a:rPr>
              <a:t>Individuals and interactions</a:t>
            </a:r>
          </a:p>
          <a:p>
            <a:br>
              <a:rPr lang="en-US" sz="2000" b="0" i="0" u="none" strike="noStrike" dirty="0">
                <a:solidFill>
                  <a:srgbClr val="000000"/>
                </a:solidFill>
                <a:effectLst/>
                <a:latin typeface="Calibri" panose="020F0502020204030204" pitchFamily="34" charset="0"/>
                <a:cs typeface="Calibri" panose="020F0502020204030204" pitchFamily="34" charset="0"/>
              </a:rPr>
            </a:br>
            <a:r>
              <a:rPr lang="en-US" sz="2000" b="0" i="0" u="none" strike="noStrike" dirty="0">
                <a:solidFill>
                  <a:srgbClr val="000000"/>
                </a:solidFill>
                <a:effectLst/>
                <a:latin typeface="Calibri" panose="020F0502020204030204" pitchFamily="34" charset="0"/>
                <a:cs typeface="Calibri" panose="020F0502020204030204" pitchFamily="34" charset="0"/>
              </a:rPr>
              <a:t>Working software </a:t>
            </a:r>
            <a:br>
              <a:rPr lang="en-US" sz="2000" b="0" i="0" u="none" strike="noStrike" dirty="0">
                <a:solidFill>
                  <a:srgbClr val="000000"/>
                </a:solidFill>
                <a:effectLst/>
                <a:latin typeface="Calibri" panose="020F0502020204030204" pitchFamily="34" charset="0"/>
                <a:cs typeface="Calibri" panose="020F0502020204030204" pitchFamily="34" charset="0"/>
              </a:rPr>
            </a:br>
            <a:endParaRPr lang="en-US" sz="2000" b="0" i="0" u="none" strike="noStrike" dirty="0">
              <a:solidFill>
                <a:srgbClr val="000000"/>
              </a:solidFill>
              <a:effectLst/>
              <a:latin typeface="Calibri" panose="020F0502020204030204" pitchFamily="34" charset="0"/>
              <a:cs typeface="Calibri" panose="020F0502020204030204" pitchFamily="34" charset="0"/>
            </a:endParaRPr>
          </a:p>
          <a:p>
            <a:r>
              <a:rPr lang="en-US" sz="2000" b="0" i="0" u="none" strike="noStrike" dirty="0">
                <a:solidFill>
                  <a:srgbClr val="000000"/>
                </a:solidFill>
                <a:effectLst/>
                <a:latin typeface="Calibri" panose="020F0502020204030204" pitchFamily="34" charset="0"/>
                <a:cs typeface="Calibri" panose="020F0502020204030204" pitchFamily="34" charset="0"/>
              </a:rPr>
              <a:t>Customer collaboration </a:t>
            </a:r>
          </a:p>
          <a:p>
            <a:endParaRPr lang="en-US" sz="2000" b="0" i="0" u="none" strike="noStrike" dirty="0">
              <a:solidFill>
                <a:srgbClr val="000000"/>
              </a:solidFill>
              <a:effectLst/>
              <a:latin typeface="Calibri" panose="020F0502020204030204" pitchFamily="34" charset="0"/>
              <a:cs typeface="Calibri" panose="020F0502020204030204" pitchFamily="34" charset="0"/>
            </a:endParaRPr>
          </a:p>
          <a:p>
            <a:r>
              <a:rPr lang="en-US" sz="2000" b="0" i="0" u="none" strike="noStrike" dirty="0">
                <a:solidFill>
                  <a:srgbClr val="000000"/>
                </a:solidFill>
                <a:effectLst/>
                <a:latin typeface="Calibri" panose="020F0502020204030204" pitchFamily="34" charset="0"/>
                <a:cs typeface="Calibri" panose="020F0502020204030204" pitchFamily="34" charset="0"/>
              </a:rPr>
              <a:t>Responding to change </a:t>
            </a:r>
            <a:endParaRPr lang="en-US" sz="2000" dirty="0"/>
          </a:p>
        </p:txBody>
      </p:sp>
      <p:sp>
        <p:nvSpPr>
          <p:cNvPr id="10" name="TextBox 9">
            <a:extLst>
              <a:ext uri="{FF2B5EF4-FFF2-40B4-BE49-F238E27FC236}">
                <a16:creationId xmlns:a16="http://schemas.microsoft.com/office/drawing/2014/main" id="{50E59DFD-FF66-7644-97F8-AC648765AA49}"/>
              </a:ext>
            </a:extLst>
          </p:cNvPr>
          <p:cNvSpPr txBox="1"/>
          <p:nvPr/>
        </p:nvSpPr>
        <p:spPr>
          <a:xfrm>
            <a:off x="6302300" y="3131978"/>
            <a:ext cx="4810200" cy="2246769"/>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r>
              <a:rPr lang="en-US" sz="2000" b="0" i="0" u="none" strike="noStrike" dirty="0">
                <a:solidFill>
                  <a:srgbClr val="000000"/>
                </a:solidFill>
                <a:effectLst/>
                <a:latin typeface="Calibri" panose="020F0502020204030204" pitchFamily="34" charset="0"/>
                <a:cs typeface="Calibri" panose="020F0502020204030204" pitchFamily="34" charset="0"/>
              </a:rPr>
              <a:t>over processes and tools</a:t>
            </a:r>
          </a:p>
          <a:p>
            <a:endParaRPr lang="en-US" sz="2000" b="0" i="0" u="none" strike="noStrike" dirty="0">
              <a:solidFill>
                <a:srgbClr val="000000"/>
              </a:solidFill>
              <a:effectLst/>
              <a:latin typeface="Calibri" panose="020F0502020204030204" pitchFamily="34" charset="0"/>
              <a:cs typeface="Calibri" panose="020F0502020204030204" pitchFamily="34" charset="0"/>
            </a:endParaRPr>
          </a:p>
          <a:p>
            <a:r>
              <a:rPr lang="en-US" sz="2000" dirty="0">
                <a:solidFill>
                  <a:srgbClr val="000000"/>
                </a:solidFill>
                <a:latin typeface="Calibri" panose="020F0502020204030204" pitchFamily="34" charset="0"/>
                <a:cs typeface="Calibri" panose="020F0502020204030204" pitchFamily="34" charset="0"/>
              </a:rPr>
              <a:t>over comprehensive documentation</a:t>
            </a:r>
          </a:p>
          <a:p>
            <a:endParaRPr lang="en-US" sz="2000" dirty="0">
              <a:solidFill>
                <a:srgbClr val="000000"/>
              </a:solidFill>
              <a:latin typeface="Calibri" panose="020F0502020204030204" pitchFamily="34" charset="0"/>
              <a:cs typeface="Calibri" panose="020F0502020204030204" pitchFamily="34" charset="0"/>
            </a:endParaRPr>
          </a:p>
          <a:p>
            <a:r>
              <a:rPr lang="en-US" sz="2000" dirty="0">
                <a:solidFill>
                  <a:srgbClr val="000000"/>
                </a:solidFill>
                <a:latin typeface="Calibri" panose="020F0502020204030204" pitchFamily="34" charset="0"/>
                <a:cs typeface="Calibri" panose="020F0502020204030204" pitchFamily="34" charset="0"/>
              </a:rPr>
              <a:t>over contract negotiation</a:t>
            </a:r>
            <a:br>
              <a:rPr lang="en-US" sz="2000" dirty="0">
                <a:solidFill>
                  <a:srgbClr val="000000"/>
                </a:solidFill>
                <a:latin typeface="Calibri" panose="020F0502020204030204" pitchFamily="34" charset="0"/>
                <a:cs typeface="Calibri" panose="020F0502020204030204" pitchFamily="34" charset="0"/>
              </a:rPr>
            </a:br>
            <a:endParaRPr lang="en-US" sz="2000" dirty="0">
              <a:solidFill>
                <a:srgbClr val="000000"/>
              </a:solidFill>
              <a:latin typeface="Calibri" panose="020F0502020204030204" pitchFamily="34" charset="0"/>
              <a:cs typeface="Calibri" panose="020F0502020204030204" pitchFamily="34" charset="0"/>
            </a:endParaRPr>
          </a:p>
          <a:p>
            <a:r>
              <a:rPr lang="en-US" sz="2000" dirty="0">
                <a:solidFill>
                  <a:srgbClr val="000000"/>
                </a:solidFill>
                <a:latin typeface="Calibri" panose="020F0502020204030204" pitchFamily="34" charset="0"/>
                <a:cs typeface="Calibri" panose="020F0502020204030204" pitchFamily="34" charset="0"/>
              </a:rPr>
              <a:t>over following a plan</a:t>
            </a:r>
            <a:endParaRPr lang="en-US" sz="2000" dirty="0"/>
          </a:p>
        </p:txBody>
      </p:sp>
    </p:spTree>
    <p:extLst>
      <p:ext uri="{BB962C8B-B14F-4D97-AF65-F5344CB8AC3E}">
        <p14:creationId xmlns:p14="http://schemas.microsoft.com/office/powerpoint/2010/main" val="2167265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E98E-3B40-CB4D-9189-44DD6C24D123}"/>
              </a:ext>
            </a:extLst>
          </p:cNvPr>
          <p:cNvSpPr>
            <a:spLocks noGrp="1"/>
          </p:cNvSpPr>
          <p:nvPr>
            <p:ph type="title"/>
          </p:nvPr>
        </p:nvSpPr>
        <p:spPr/>
        <p:txBody>
          <a:bodyPr>
            <a:normAutofit/>
          </a:bodyPr>
          <a:lstStyle/>
          <a:p>
            <a:r>
              <a:rPr lang="en-US" sz="3200" dirty="0"/>
              <a:t>Warning: Agile can be a buzzword</a:t>
            </a:r>
          </a:p>
        </p:txBody>
      </p:sp>
      <p:sp>
        <p:nvSpPr>
          <p:cNvPr id="5" name="Slide Number Placeholder 4">
            <a:extLst>
              <a:ext uri="{FF2B5EF4-FFF2-40B4-BE49-F238E27FC236}">
                <a16:creationId xmlns:a16="http://schemas.microsoft.com/office/drawing/2014/main" id="{A3E3AAB5-02D3-6445-89FA-A3BEBC6B2483}"/>
              </a:ext>
            </a:extLst>
          </p:cNvPr>
          <p:cNvSpPr>
            <a:spLocks noGrp="1"/>
          </p:cNvSpPr>
          <p:nvPr>
            <p:ph type="sldNum" sz="quarter" idx="12"/>
          </p:nvPr>
        </p:nvSpPr>
        <p:spPr/>
        <p:txBody>
          <a:bodyPr/>
          <a:lstStyle/>
          <a:p>
            <a:fld id="{20F37917-FD3A-4669-9018-DA04BCDD3D75}" type="slidenum">
              <a:rPr lang="en-US" smtClean="0"/>
              <a:t>12</a:t>
            </a:fld>
            <a:endParaRPr lang="en-US" dirty="0"/>
          </a:p>
        </p:txBody>
      </p:sp>
      <p:pic>
        <p:nvPicPr>
          <p:cNvPr id="3" name="Image" descr="Image">
            <a:extLst>
              <a:ext uri="{FF2B5EF4-FFF2-40B4-BE49-F238E27FC236}">
                <a16:creationId xmlns:a16="http://schemas.microsoft.com/office/drawing/2014/main" id="{DA4ACFE9-CC7F-8C8C-A798-8CB63CF4395F}"/>
              </a:ext>
            </a:extLst>
          </p:cNvPr>
          <p:cNvPicPr>
            <a:picLocks noChangeAspect="1"/>
          </p:cNvPicPr>
          <p:nvPr/>
        </p:nvPicPr>
        <p:blipFill>
          <a:blip r:embed="rId3"/>
          <a:stretch>
            <a:fillRect/>
          </a:stretch>
        </p:blipFill>
        <p:spPr>
          <a:xfrm>
            <a:off x="2099100" y="1365970"/>
            <a:ext cx="7700220" cy="5355505"/>
          </a:xfrm>
          <a:prstGeom prst="rect">
            <a:avLst/>
          </a:prstGeom>
          <a:ln w="25400">
            <a:solidFill>
              <a:srgbClr val="000000"/>
            </a:solidFill>
            <a:miter lim="400000"/>
          </a:ln>
        </p:spPr>
      </p:pic>
    </p:spTree>
    <p:extLst>
      <p:ext uri="{BB962C8B-B14F-4D97-AF65-F5344CB8AC3E}">
        <p14:creationId xmlns:p14="http://schemas.microsoft.com/office/powerpoint/2010/main" val="1717385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6781F-FD9A-A245-BA68-9AC51B34BDA8}"/>
              </a:ext>
            </a:extLst>
          </p:cNvPr>
          <p:cNvSpPr>
            <a:spLocks noGrp="1"/>
          </p:cNvSpPr>
          <p:nvPr>
            <p:ph type="title"/>
          </p:nvPr>
        </p:nvSpPr>
        <p:spPr/>
        <p:txBody>
          <a:bodyPr>
            <a:normAutofit/>
          </a:bodyPr>
          <a:lstStyle/>
          <a:p>
            <a:r>
              <a:rPr lang="en-US" sz="3200" dirty="0"/>
              <a:t>The Agile Model Reduces Risk by Embracing Change</a:t>
            </a:r>
          </a:p>
        </p:txBody>
      </p:sp>
      <p:sp>
        <p:nvSpPr>
          <p:cNvPr id="8" name="Content Placeholder 7">
            <a:extLst>
              <a:ext uri="{FF2B5EF4-FFF2-40B4-BE49-F238E27FC236}">
                <a16:creationId xmlns:a16="http://schemas.microsoft.com/office/drawing/2014/main" id="{E0413CA6-2259-6AE5-6334-2998F3B60638}"/>
              </a:ext>
            </a:extLst>
          </p:cNvPr>
          <p:cNvSpPr>
            <a:spLocks noGrp="1"/>
          </p:cNvSpPr>
          <p:nvPr>
            <p:ph idx="1"/>
          </p:nvPr>
        </p:nvSpPr>
        <p:spPr>
          <a:xfrm>
            <a:off x="838199" y="1500160"/>
            <a:ext cx="9176133" cy="4351338"/>
          </a:xfrm>
        </p:spPr>
        <p:txBody>
          <a:bodyPr>
            <a:normAutofit lnSpcReduction="10000"/>
          </a:bodyPr>
          <a:lstStyle/>
          <a:p>
            <a:r>
              <a:rPr lang="en-US" dirty="0"/>
              <a:t>The Waterfall philosophy: </a:t>
            </a:r>
          </a:p>
          <a:p>
            <a:pPr lvl="1"/>
            <a:r>
              <a:rPr lang="en-US" b="0" i="0" u="none" strike="noStrike" kern="1200" dirty="0">
                <a:solidFill>
                  <a:schemeClr val="tx1"/>
                </a:solidFill>
                <a:effectLst/>
                <a:latin typeface="+mn-lt"/>
                <a:ea typeface="+mn-ea"/>
                <a:cs typeface="+mn-cs"/>
              </a:rPr>
              <a:t>"The project is too large and complex, and it will take months (or years!) to plan, so once we come up with the plan, that plan can not change"</a:t>
            </a:r>
            <a:r>
              <a:rPr lang="en-US" dirty="0"/>
              <a:t> </a:t>
            </a:r>
          </a:p>
          <a:p>
            <a:pPr lvl="1"/>
            <a:r>
              <a:rPr lang="en-US" dirty="0"/>
              <a:t>Reduce risk by proceeding in stages</a:t>
            </a:r>
          </a:p>
          <a:p>
            <a:r>
              <a:rPr lang="en-US" dirty="0"/>
              <a:t>The Agile philosophy:</a:t>
            </a:r>
          </a:p>
          <a:p>
            <a:pPr lvl="1"/>
            <a:r>
              <a:rPr lang="en-US" sz="2400" b="0" i="0" u="none" strike="noStrike" kern="1200" dirty="0">
                <a:solidFill>
                  <a:schemeClr val="tx1"/>
                </a:solidFill>
                <a:effectLst/>
                <a:latin typeface="+mn-lt"/>
                <a:ea typeface="+mn-ea"/>
                <a:cs typeface="+mn-cs"/>
              </a:rPr>
              <a:t>The project is too large and complex, it is unlikely that we will know exactly what we need right now, and to some extent, we are inventing something new. We think that as we make it, we will figure it out as we go”</a:t>
            </a:r>
          </a:p>
          <a:p>
            <a:pPr lvl="1"/>
            <a:r>
              <a:rPr lang="en-US" dirty="0"/>
              <a:t>Reduce risk by limiting time on any one stage; then reassess. (“time-boxing”)</a:t>
            </a:r>
          </a:p>
          <a:p>
            <a:pPr lvl="1"/>
            <a:endParaRPr lang="en-US" dirty="0"/>
          </a:p>
        </p:txBody>
      </p:sp>
      <p:sp>
        <p:nvSpPr>
          <p:cNvPr id="4" name="Slide Number Placeholder 3">
            <a:extLst>
              <a:ext uri="{FF2B5EF4-FFF2-40B4-BE49-F238E27FC236}">
                <a16:creationId xmlns:a16="http://schemas.microsoft.com/office/drawing/2014/main" id="{EA7E4AEB-DD68-EC4B-BB36-8765865EFE83}"/>
              </a:ext>
            </a:extLst>
          </p:cNvPr>
          <p:cNvSpPr>
            <a:spLocks noGrp="1"/>
          </p:cNvSpPr>
          <p:nvPr>
            <p:ph type="sldNum" sz="quarter" idx="12"/>
          </p:nvPr>
        </p:nvSpPr>
        <p:spPr/>
        <p:txBody>
          <a:bodyPr/>
          <a:lstStyle/>
          <a:p>
            <a:fld id="{20F37917-FD3A-4669-9018-DA04BCDD3D75}" type="slidenum">
              <a:rPr lang="en-US" smtClean="0"/>
              <a:t>13</a:t>
            </a:fld>
            <a:endParaRPr lang="en-US"/>
          </a:p>
        </p:txBody>
      </p:sp>
      <p:sp>
        <p:nvSpPr>
          <p:cNvPr id="3" name="TextBox 2">
            <a:extLst>
              <a:ext uri="{FF2B5EF4-FFF2-40B4-BE49-F238E27FC236}">
                <a16:creationId xmlns:a16="http://schemas.microsoft.com/office/drawing/2014/main" id="{EF836509-4D92-CA47-B283-2BA5CB8D75FB}"/>
              </a:ext>
            </a:extLst>
          </p:cNvPr>
          <p:cNvSpPr txBox="1"/>
          <p:nvPr/>
        </p:nvSpPr>
        <p:spPr>
          <a:xfrm>
            <a:off x="4787900" y="9525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2885278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D30D-D050-0E4F-A7DE-8C3F2CE7137F}"/>
              </a:ext>
            </a:extLst>
          </p:cNvPr>
          <p:cNvSpPr>
            <a:spLocks noGrp="1"/>
          </p:cNvSpPr>
          <p:nvPr>
            <p:ph type="title"/>
          </p:nvPr>
        </p:nvSpPr>
        <p:spPr/>
        <p:txBody>
          <a:bodyPr/>
          <a:lstStyle/>
          <a:p>
            <a:r>
              <a:rPr lang="en-US" sz="3200" dirty="0"/>
              <a:t>Agile Practice: YAGNI</a:t>
            </a:r>
          </a:p>
        </p:txBody>
      </p:sp>
      <p:sp>
        <p:nvSpPr>
          <p:cNvPr id="3" name="Content Placeholder 2">
            <a:extLst>
              <a:ext uri="{FF2B5EF4-FFF2-40B4-BE49-F238E27FC236}">
                <a16:creationId xmlns:a16="http://schemas.microsoft.com/office/drawing/2014/main" id="{95F2F178-02BA-0C49-977F-61215C645984}"/>
              </a:ext>
            </a:extLst>
          </p:cNvPr>
          <p:cNvSpPr>
            <a:spLocks noGrp="1"/>
          </p:cNvSpPr>
          <p:nvPr>
            <p:ph idx="1"/>
          </p:nvPr>
        </p:nvSpPr>
        <p:spPr>
          <a:xfrm>
            <a:off x="838200" y="1500160"/>
            <a:ext cx="5257800" cy="4351338"/>
          </a:xfrm>
        </p:spPr>
        <p:txBody>
          <a:bodyPr>
            <a:normAutofit/>
          </a:bodyPr>
          <a:lstStyle/>
          <a:p>
            <a:r>
              <a:rPr lang="en-US" dirty="0">
                <a:hlinkClick r:id="rId3"/>
              </a:rPr>
              <a:t>YAGNI – “You Aren’t Going To Need It”</a:t>
            </a:r>
            <a:endParaRPr lang="en-US" dirty="0"/>
          </a:p>
          <a:p>
            <a:r>
              <a:rPr lang="en-US" dirty="0"/>
              <a:t>Do not prematurely plan or implement features</a:t>
            </a:r>
          </a:p>
          <a:p>
            <a:r>
              <a:rPr lang="en-US" dirty="0"/>
              <a:t>Why? Uncertainty </a:t>
            </a:r>
            <a:r>
              <a:rPr lang="en-US" i="1" dirty="0"/>
              <a:t>in what we actually need</a:t>
            </a:r>
          </a:p>
          <a:p>
            <a:r>
              <a:rPr lang="en-US" dirty="0"/>
              <a:t>Focus on </a:t>
            </a:r>
            <a:r>
              <a:rPr lang="en-US" i="1" dirty="0"/>
              <a:t>prioritization</a:t>
            </a:r>
            <a:r>
              <a:rPr lang="en-US" dirty="0"/>
              <a:t>, independent of estimation</a:t>
            </a:r>
          </a:p>
        </p:txBody>
      </p:sp>
      <p:sp>
        <p:nvSpPr>
          <p:cNvPr id="4" name="Slide Number Placeholder 3">
            <a:extLst>
              <a:ext uri="{FF2B5EF4-FFF2-40B4-BE49-F238E27FC236}">
                <a16:creationId xmlns:a16="http://schemas.microsoft.com/office/drawing/2014/main" id="{02D970CC-A7C0-BB45-B5ED-4F92246EE26B}"/>
              </a:ext>
            </a:extLst>
          </p:cNvPr>
          <p:cNvSpPr>
            <a:spLocks noGrp="1"/>
          </p:cNvSpPr>
          <p:nvPr>
            <p:ph type="sldNum" sz="quarter" idx="12"/>
          </p:nvPr>
        </p:nvSpPr>
        <p:spPr/>
        <p:txBody>
          <a:bodyPr/>
          <a:lstStyle/>
          <a:p>
            <a:fld id="{20F37917-FD3A-4669-9018-DA04BCDD3D75}" type="slidenum">
              <a:rPr lang="en-US" smtClean="0"/>
              <a:t>14</a:t>
            </a:fld>
            <a:endParaRPr lang="en-US"/>
          </a:p>
        </p:txBody>
      </p:sp>
      <p:pic>
        <p:nvPicPr>
          <p:cNvPr id="2054" name="Picture 6">
            <a:extLst>
              <a:ext uri="{FF2B5EF4-FFF2-40B4-BE49-F238E27FC236}">
                <a16:creationId xmlns:a16="http://schemas.microsoft.com/office/drawing/2014/main" id="{1BC4A097-D0B8-9D43-9DCF-FEDA66C58C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9660" y="1700773"/>
            <a:ext cx="5241470" cy="448645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93CC750-A86E-1741-8FDC-E806DA2B10EC}"/>
              </a:ext>
            </a:extLst>
          </p:cNvPr>
          <p:cNvSpPr txBox="1"/>
          <p:nvPr/>
        </p:nvSpPr>
        <p:spPr>
          <a:xfrm>
            <a:off x="9573986" y="6171384"/>
            <a:ext cx="1779814" cy="3569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r>
              <a:rPr lang="en-US" sz="1200" dirty="0">
                <a:solidFill>
                  <a:schemeClr val="tx1"/>
                </a:solidFill>
              </a:rPr>
              <a:t>Graphic: Martin Fowler</a:t>
            </a:r>
          </a:p>
        </p:txBody>
      </p:sp>
    </p:spTree>
    <p:extLst>
      <p:ext uri="{BB962C8B-B14F-4D97-AF65-F5344CB8AC3E}">
        <p14:creationId xmlns:p14="http://schemas.microsoft.com/office/powerpoint/2010/main" val="1308112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FFDA5-A991-374D-9882-FA72E7FCEC79}"/>
              </a:ext>
            </a:extLst>
          </p:cNvPr>
          <p:cNvSpPr>
            <a:spLocks noGrp="1"/>
          </p:cNvSpPr>
          <p:nvPr>
            <p:ph type="title"/>
          </p:nvPr>
        </p:nvSpPr>
        <p:spPr/>
        <p:txBody>
          <a:bodyPr>
            <a:normAutofit/>
          </a:bodyPr>
          <a:lstStyle/>
          <a:p>
            <a:r>
              <a:rPr lang="en-US" sz="3200" dirty="0"/>
              <a:t>Agile improves on other approaches</a:t>
            </a:r>
          </a:p>
        </p:txBody>
      </p:sp>
      <p:sp>
        <p:nvSpPr>
          <p:cNvPr id="3" name="Content Placeholder 2">
            <a:extLst>
              <a:ext uri="{FF2B5EF4-FFF2-40B4-BE49-F238E27FC236}">
                <a16:creationId xmlns:a16="http://schemas.microsoft.com/office/drawing/2014/main" id="{4352F479-10FB-014B-A282-6D0DBD50FEEA}"/>
              </a:ext>
            </a:extLst>
          </p:cNvPr>
          <p:cNvSpPr>
            <a:spLocks noGrp="1"/>
          </p:cNvSpPr>
          <p:nvPr>
            <p:ph idx="1"/>
          </p:nvPr>
        </p:nvSpPr>
        <p:spPr/>
        <p:txBody>
          <a:bodyPr>
            <a:normAutofit fontScale="92500" lnSpcReduction="10000"/>
          </a:bodyPr>
          <a:lstStyle/>
          <a:p>
            <a:pPr marL="0" indent="0">
              <a:buNone/>
            </a:pPr>
            <a:r>
              <a:rPr lang="en-US" dirty="0"/>
              <a:t>Compare to problems in waterfall:</a:t>
            </a:r>
          </a:p>
          <a:p>
            <a:r>
              <a:rPr lang="en-US" dirty="0"/>
              <a:t>Requirements that become obsolete</a:t>
            </a:r>
          </a:p>
          <a:p>
            <a:pPr lvl="1"/>
            <a:r>
              <a:rPr lang="en-US" dirty="0"/>
              <a:t>Don’t make detailed requirements until you need them</a:t>
            </a:r>
          </a:p>
          <a:p>
            <a:r>
              <a:rPr lang="en-US" dirty="0"/>
              <a:t>Elaborate architectural designs never used</a:t>
            </a:r>
          </a:p>
          <a:p>
            <a:pPr lvl="1"/>
            <a:r>
              <a:rPr lang="en-US" dirty="0"/>
              <a:t>Don’t design until you need</a:t>
            </a:r>
          </a:p>
          <a:p>
            <a:r>
              <a:rPr lang="en-US" dirty="0"/>
              <a:t>Code that sits around not integrated and tested in production environment, eventually discarded</a:t>
            </a:r>
          </a:p>
          <a:p>
            <a:pPr lvl="1"/>
            <a:r>
              <a:rPr lang="en-US" dirty="0"/>
              <a:t>Integrate and test continuously</a:t>
            </a:r>
          </a:p>
          <a:p>
            <a:r>
              <a:rPr lang="en-US" dirty="0"/>
              <a:t>Documentation produced per requirements, but never read</a:t>
            </a:r>
          </a:p>
          <a:p>
            <a:pPr lvl="1"/>
            <a:r>
              <a:rPr lang="en-US" dirty="0"/>
              <a:t>Don’t require documentation</a:t>
            </a:r>
          </a:p>
          <a:p>
            <a:endParaRPr lang="en-US" dirty="0"/>
          </a:p>
          <a:p>
            <a:endParaRPr lang="en-US" dirty="0"/>
          </a:p>
        </p:txBody>
      </p:sp>
      <p:sp>
        <p:nvSpPr>
          <p:cNvPr id="5" name="Slide Number Placeholder 4">
            <a:extLst>
              <a:ext uri="{FF2B5EF4-FFF2-40B4-BE49-F238E27FC236}">
                <a16:creationId xmlns:a16="http://schemas.microsoft.com/office/drawing/2014/main" id="{E7564891-6E73-194F-9D78-3CDE8B074FB3}"/>
              </a:ext>
            </a:extLst>
          </p:cNvPr>
          <p:cNvSpPr>
            <a:spLocks noGrp="1"/>
          </p:cNvSpPr>
          <p:nvPr>
            <p:ph type="sldNum" sz="quarter" idx="12"/>
          </p:nvPr>
        </p:nvSpPr>
        <p:spPr/>
        <p:txBody>
          <a:bodyPr/>
          <a:lstStyle/>
          <a:p>
            <a:fld id="{20F37917-FD3A-4669-9018-DA04BCDD3D75}" type="slidenum">
              <a:rPr lang="en-US" smtClean="0"/>
              <a:t>15</a:t>
            </a:fld>
            <a:endParaRPr lang="en-US"/>
          </a:p>
        </p:txBody>
      </p:sp>
      <p:sp>
        <p:nvSpPr>
          <p:cNvPr id="4" name="Rectangle: Rounded Corners 3">
            <a:extLst>
              <a:ext uri="{FF2B5EF4-FFF2-40B4-BE49-F238E27FC236}">
                <a16:creationId xmlns:a16="http://schemas.microsoft.com/office/drawing/2014/main" id="{765CE10A-F251-AEFC-194D-775452383E38}"/>
              </a:ext>
            </a:extLst>
          </p:cNvPr>
          <p:cNvSpPr/>
          <p:nvPr/>
        </p:nvSpPr>
        <p:spPr>
          <a:xfrm>
            <a:off x="6096000" y="5157118"/>
            <a:ext cx="3366053" cy="946806"/>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Or only as much documentation as you really need.</a:t>
            </a:r>
          </a:p>
        </p:txBody>
      </p:sp>
    </p:spTree>
    <p:extLst>
      <p:ext uri="{BB962C8B-B14F-4D97-AF65-F5344CB8AC3E}">
        <p14:creationId xmlns:p14="http://schemas.microsoft.com/office/powerpoint/2010/main" val="199580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F224-8842-574E-AF02-EE749839C7BD}"/>
              </a:ext>
            </a:extLst>
          </p:cNvPr>
          <p:cNvSpPr>
            <a:spLocks noGrp="1"/>
          </p:cNvSpPr>
          <p:nvPr>
            <p:ph type="title"/>
          </p:nvPr>
        </p:nvSpPr>
        <p:spPr/>
        <p:txBody>
          <a:bodyPr>
            <a:normAutofit/>
          </a:bodyPr>
          <a:lstStyle/>
          <a:p>
            <a:r>
              <a:rPr lang="en-US" sz="3200" dirty="0"/>
              <a:t>Agile Practice: Everyone is Responsible for Quality</a:t>
            </a:r>
          </a:p>
        </p:txBody>
      </p:sp>
      <p:sp>
        <p:nvSpPr>
          <p:cNvPr id="3" name="Content Placeholder 2">
            <a:extLst>
              <a:ext uri="{FF2B5EF4-FFF2-40B4-BE49-F238E27FC236}">
                <a16:creationId xmlns:a16="http://schemas.microsoft.com/office/drawing/2014/main" id="{B265F6A2-F63F-C545-A5BD-20FC73843739}"/>
              </a:ext>
            </a:extLst>
          </p:cNvPr>
          <p:cNvSpPr>
            <a:spLocks noGrp="1"/>
          </p:cNvSpPr>
          <p:nvPr>
            <p:ph idx="1"/>
          </p:nvPr>
        </p:nvSpPr>
        <p:spPr>
          <a:xfrm>
            <a:off x="838199" y="1500160"/>
            <a:ext cx="9099015" cy="4351338"/>
          </a:xfrm>
        </p:spPr>
        <p:txBody>
          <a:bodyPr>
            <a:normAutofit fontScale="92500" lnSpcReduction="10000"/>
          </a:bodyPr>
          <a:lstStyle/>
          <a:p>
            <a:r>
              <a:rPr lang="en-US" dirty="0"/>
              <a:t>“Collective ownership”</a:t>
            </a:r>
          </a:p>
          <a:p>
            <a:r>
              <a:rPr lang="en-US" dirty="0"/>
              <a:t>Requirements (user stories) are developed collaboratively with customer, and are </a:t>
            </a:r>
            <a:r>
              <a:rPr lang="en-US" i="1" dirty="0"/>
              <a:t>negotiable </a:t>
            </a:r>
            <a:r>
              <a:rPr lang="en-US" dirty="0"/>
              <a:t>(INVEST+E qualities)</a:t>
            </a:r>
          </a:p>
          <a:p>
            <a:r>
              <a:rPr lang="en-US" dirty="0"/>
              <a:t>Functional and non-functional correctness is checked </a:t>
            </a:r>
            <a:r>
              <a:rPr lang="en-US" i="1" dirty="0"/>
              <a:t>on the cheap</a:t>
            </a:r>
            <a:r>
              <a:rPr lang="en-US" dirty="0"/>
              <a:t>, and often</a:t>
            </a:r>
          </a:p>
          <a:p>
            <a:r>
              <a:rPr lang="en-US" dirty="0"/>
              <a:t>Developers improve code anywhere in the system if they see the opportunity</a:t>
            </a:r>
          </a:p>
          <a:p>
            <a:r>
              <a:rPr lang="en-US" dirty="0"/>
              <a:t>Many parallels with “Toyota Process System;” where workers were </a:t>
            </a:r>
            <a:r>
              <a:rPr lang="en-US" b="1" i="1" dirty="0"/>
              <a:t>empowered to improve processes.</a:t>
            </a:r>
            <a:r>
              <a:rPr lang="en-US" dirty="0"/>
              <a:t> A variety of other software processes developed in the 90’s share these basic values</a:t>
            </a:r>
          </a:p>
        </p:txBody>
      </p:sp>
      <p:sp>
        <p:nvSpPr>
          <p:cNvPr id="5" name="Slide Number Placeholder 4">
            <a:extLst>
              <a:ext uri="{FF2B5EF4-FFF2-40B4-BE49-F238E27FC236}">
                <a16:creationId xmlns:a16="http://schemas.microsoft.com/office/drawing/2014/main" id="{9EE9E039-8AF2-094B-9173-FF6C88DDBEB9}"/>
              </a:ext>
            </a:extLst>
          </p:cNvPr>
          <p:cNvSpPr>
            <a:spLocks noGrp="1"/>
          </p:cNvSpPr>
          <p:nvPr>
            <p:ph type="sldNum" sz="quarter" idx="12"/>
          </p:nvPr>
        </p:nvSpPr>
        <p:spPr/>
        <p:txBody>
          <a:bodyPr/>
          <a:lstStyle/>
          <a:p>
            <a:fld id="{20F37917-FD3A-4669-9018-DA04BCDD3D75}" type="slidenum">
              <a:rPr lang="en-US" smtClean="0"/>
              <a:t>16</a:t>
            </a:fld>
            <a:endParaRPr lang="en-US"/>
          </a:p>
        </p:txBody>
      </p:sp>
      <p:sp>
        <p:nvSpPr>
          <p:cNvPr id="7" name="TextBox 6">
            <a:extLst>
              <a:ext uri="{FF2B5EF4-FFF2-40B4-BE49-F238E27FC236}">
                <a16:creationId xmlns:a16="http://schemas.microsoft.com/office/drawing/2014/main" id="{7DEA5C5C-D11D-B94C-8344-27B35A694AA8}"/>
              </a:ext>
            </a:extLst>
          </p:cNvPr>
          <p:cNvSpPr txBox="1"/>
          <p:nvPr/>
        </p:nvSpPr>
        <p:spPr>
          <a:xfrm>
            <a:off x="4961744" y="5396459"/>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2610365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6781F-FD9A-A245-BA68-9AC51B34BDA8}"/>
              </a:ext>
            </a:extLst>
          </p:cNvPr>
          <p:cNvSpPr>
            <a:spLocks noGrp="1"/>
          </p:cNvSpPr>
          <p:nvPr>
            <p:ph type="title"/>
          </p:nvPr>
        </p:nvSpPr>
        <p:spPr/>
        <p:txBody>
          <a:bodyPr>
            <a:normAutofit/>
          </a:bodyPr>
          <a:lstStyle/>
          <a:p>
            <a:r>
              <a:rPr lang="en-US" sz="3200" dirty="0"/>
              <a:t>Agile requires quality assurance processes</a:t>
            </a:r>
          </a:p>
        </p:txBody>
      </p:sp>
      <p:sp>
        <p:nvSpPr>
          <p:cNvPr id="8" name="Content Placeholder 7">
            <a:extLst>
              <a:ext uri="{FF2B5EF4-FFF2-40B4-BE49-F238E27FC236}">
                <a16:creationId xmlns:a16="http://schemas.microsoft.com/office/drawing/2014/main" id="{E0413CA6-2259-6AE5-6334-2998F3B60638}"/>
              </a:ext>
            </a:extLst>
          </p:cNvPr>
          <p:cNvSpPr>
            <a:spLocks noGrp="1"/>
          </p:cNvSpPr>
          <p:nvPr>
            <p:ph idx="1"/>
          </p:nvPr>
        </p:nvSpPr>
        <p:spPr>
          <a:xfrm>
            <a:off x="838199" y="1500160"/>
            <a:ext cx="8849139" cy="4351338"/>
          </a:xfrm>
        </p:spPr>
        <p:txBody>
          <a:bodyPr>
            <a:normAutofit/>
          </a:bodyPr>
          <a:lstStyle/>
          <a:p>
            <a:r>
              <a:rPr lang="en-US" dirty="0"/>
              <a:t>Quality is everyone’s responsibility</a:t>
            </a:r>
            <a:endParaRPr lang="en-US" b="0" i="0" u="none" strike="noStrike" kern="1200" dirty="0">
              <a:solidFill>
                <a:schemeClr val="tx1"/>
              </a:solidFill>
              <a:effectLst/>
              <a:latin typeface="+mn-lt"/>
              <a:ea typeface="+mn-ea"/>
              <a:cs typeface="+mn-cs"/>
            </a:endParaRPr>
          </a:p>
          <a:p>
            <a:r>
              <a:rPr lang="en-US" dirty="0"/>
              <a:t>Multiple processes work together to ensure quality: </a:t>
            </a:r>
          </a:p>
          <a:p>
            <a:pPr lvl="1"/>
            <a:r>
              <a:rPr lang="en-US" b="0" i="0" u="none" strike="noStrike" kern="1200" dirty="0">
                <a:solidFill>
                  <a:schemeClr val="tx1"/>
                </a:solidFill>
                <a:effectLst/>
                <a:latin typeface="+mn-lt"/>
                <a:ea typeface="+mn-ea"/>
                <a:cs typeface="+mn-cs"/>
              </a:rPr>
              <a:t>unit testing/TDD</a:t>
            </a:r>
          </a:p>
          <a:p>
            <a:pPr lvl="1"/>
            <a:r>
              <a:rPr lang="en-US" b="0" i="0" u="none" strike="noStrike" kern="1200" dirty="0">
                <a:solidFill>
                  <a:schemeClr val="tx1"/>
                </a:solidFill>
                <a:effectLst/>
                <a:latin typeface="+mn-lt"/>
                <a:ea typeface="+mn-ea"/>
                <a:cs typeface="+mn-cs"/>
              </a:rPr>
              <a:t>mix of unit tests &amp; integration tests (we'll see more of this)</a:t>
            </a:r>
          </a:p>
          <a:p>
            <a:pPr lvl="1"/>
            <a:r>
              <a:rPr lang="en-US" b="0" i="0" u="none" strike="noStrike" kern="1200" dirty="0">
                <a:solidFill>
                  <a:schemeClr val="tx1"/>
                </a:solidFill>
                <a:effectLst/>
                <a:latin typeface="+mn-lt"/>
                <a:ea typeface="+mn-ea"/>
                <a:cs typeface="+mn-cs"/>
              </a:rPr>
              <a:t>code review</a:t>
            </a:r>
          </a:p>
          <a:p>
            <a:pPr lvl="1"/>
            <a:r>
              <a:rPr lang="en-US" b="0" i="0" u="none" strike="noStrike" kern="1200" dirty="0">
                <a:solidFill>
                  <a:schemeClr val="tx1"/>
                </a:solidFill>
                <a:effectLst/>
                <a:latin typeface="+mn-lt"/>
                <a:ea typeface="+mn-ea"/>
                <a:cs typeface="+mn-cs"/>
              </a:rPr>
              <a:t>continuous integration </a:t>
            </a:r>
          </a:p>
          <a:p>
            <a:pPr lvl="1"/>
            <a:r>
              <a:rPr lang="en-US" b="0" i="0" u="none" strike="noStrike" kern="1200" dirty="0">
                <a:solidFill>
                  <a:schemeClr val="tx1"/>
                </a:solidFill>
                <a:effectLst/>
                <a:latin typeface="+mn-lt"/>
                <a:ea typeface="+mn-ea"/>
                <a:cs typeface="+mn-cs"/>
              </a:rPr>
              <a:t>continuous deployment (A/B, canaries, etc.)</a:t>
            </a:r>
          </a:p>
          <a:p>
            <a:pPr lvl="1"/>
            <a:r>
              <a:rPr lang="en-US" b="0" i="0" u="none" strike="noStrike" kern="1200" dirty="0">
                <a:solidFill>
                  <a:schemeClr val="tx1"/>
                </a:solidFill>
                <a:effectLst/>
                <a:latin typeface="+mn-lt"/>
                <a:ea typeface="+mn-ea"/>
                <a:cs typeface="+mn-cs"/>
              </a:rPr>
              <a:t>quality includes non-functional requirements (resource consumption, response time) or generally speaking usability, extensibility, maintainability, etc.</a:t>
            </a:r>
            <a:r>
              <a:rPr lang="en-US" dirty="0"/>
              <a:t> </a:t>
            </a:r>
          </a:p>
        </p:txBody>
      </p:sp>
      <p:sp>
        <p:nvSpPr>
          <p:cNvPr id="4" name="Slide Number Placeholder 3">
            <a:extLst>
              <a:ext uri="{FF2B5EF4-FFF2-40B4-BE49-F238E27FC236}">
                <a16:creationId xmlns:a16="http://schemas.microsoft.com/office/drawing/2014/main" id="{EA7E4AEB-DD68-EC4B-BB36-8765865EFE83}"/>
              </a:ext>
            </a:extLst>
          </p:cNvPr>
          <p:cNvSpPr>
            <a:spLocks noGrp="1"/>
          </p:cNvSpPr>
          <p:nvPr>
            <p:ph type="sldNum" sz="quarter" idx="12"/>
          </p:nvPr>
        </p:nvSpPr>
        <p:spPr/>
        <p:txBody>
          <a:bodyPr/>
          <a:lstStyle/>
          <a:p>
            <a:fld id="{20F37917-FD3A-4669-9018-DA04BCDD3D75}" type="slidenum">
              <a:rPr lang="en-US" smtClean="0"/>
              <a:t>17</a:t>
            </a:fld>
            <a:endParaRPr lang="en-US"/>
          </a:p>
        </p:txBody>
      </p:sp>
      <p:sp>
        <p:nvSpPr>
          <p:cNvPr id="3" name="TextBox 2">
            <a:extLst>
              <a:ext uri="{FF2B5EF4-FFF2-40B4-BE49-F238E27FC236}">
                <a16:creationId xmlns:a16="http://schemas.microsoft.com/office/drawing/2014/main" id="{EF836509-4D92-CA47-B283-2BA5CB8D75FB}"/>
              </a:ext>
            </a:extLst>
          </p:cNvPr>
          <p:cNvSpPr txBox="1"/>
          <p:nvPr/>
        </p:nvSpPr>
        <p:spPr>
          <a:xfrm>
            <a:off x="4787900" y="9525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3345637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2C1D347-FA68-E64B-9637-CBA5ACABE939}"/>
              </a:ext>
            </a:extLst>
          </p:cNvPr>
          <p:cNvPicPr>
            <a:picLocks noChangeAspect="1"/>
          </p:cNvPicPr>
          <p:nvPr/>
        </p:nvPicPr>
        <p:blipFill>
          <a:blip r:embed="rId3"/>
          <a:stretch>
            <a:fillRect/>
          </a:stretch>
        </p:blipFill>
        <p:spPr>
          <a:xfrm>
            <a:off x="584200" y="1226478"/>
            <a:ext cx="11303000" cy="5494997"/>
          </a:xfrm>
          <a:prstGeom prst="rect">
            <a:avLst/>
          </a:prstGeom>
        </p:spPr>
      </p:pic>
      <p:sp>
        <p:nvSpPr>
          <p:cNvPr id="2" name="Title 1">
            <a:extLst>
              <a:ext uri="{FF2B5EF4-FFF2-40B4-BE49-F238E27FC236}">
                <a16:creationId xmlns:a16="http://schemas.microsoft.com/office/drawing/2014/main" id="{F336DFD9-3C00-A649-90C2-995DA0254305}"/>
              </a:ext>
            </a:extLst>
          </p:cNvPr>
          <p:cNvSpPr>
            <a:spLocks noGrp="1"/>
          </p:cNvSpPr>
          <p:nvPr>
            <p:ph type="title"/>
          </p:nvPr>
        </p:nvSpPr>
        <p:spPr/>
        <p:txBody>
          <a:bodyPr>
            <a:normAutofit/>
          </a:bodyPr>
          <a:lstStyle/>
          <a:p>
            <a:r>
              <a:rPr lang="en-US" sz="3200" dirty="0"/>
              <a:t>Scrum is the most common approach to organizing agile projects </a:t>
            </a:r>
          </a:p>
        </p:txBody>
      </p:sp>
      <p:sp>
        <p:nvSpPr>
          <p:cNvPr id="4" name="Slide Number Placeholder 3">
            <a:extLst>
              <a:ext uri="{FF2B5EF4-FFF2-40B4-BE49-F238E27FC236}">
                <a16:creationId xmlns:a16="http://schemas.microsoft.com/office/drawing/2014/main" id="{92282F26-D093-1A46-847A-D076ADE863FD}"/>
              </a:ext>
            </a:extLst>
          </p:cNvPr>
          <p:cNvSpPr>
            <a:spLocks noGrp="1"/>
          </p:cNvSpPr>
          <p:nvPr>
            <p:ph type="sldNum" sz="quarter" idx="12"/>
          </p:nvPr>
        </p:nvSpPr>
        <p:spPr/>
        <p:txBody>
          <a:bodyPr/>
          <a:lstStyle/>
          <a:p>
            <a:fld id="{20F37917-FD3A-4669-9018-DA04BCDD3D75}" type="slidenum">
              <a:rPr lang="en-US" smtClean="0"/>
              <a:t>18</a:t>
            </a:fld>
            <a:endParaRPr lang="en-US"/>
          </a:p>
        </p:txBody>
      </p:sp>
    </p:spTree>
    <p:extLst>
      <p:ext uri="{BB962C8B-B14F-4D97-AF65-F5344CB8AC3E}">
        <p14:creationId xmlns:p14="http://schemas.microsoft.com/office/powerpoint/2010/main" val="328446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251DD-4AF9-2C4C-852B-91DB5999D363}"/>
              </a:ext>
            </a:extLst>
          </p:cNvPr>
          <p:cNvSpPr>
            <a:spLocks noGrp="1"/>
          </p:cNvSpPr>
          <p:nvPr>
            <p:ph type="title"/>
          </p:nvPr>
        </p:nvSpPr>
        <p:spPr/>
        <p:txBody>
          <a:bodyPr>
            <a:normAutofit/>
          </a:bodyPr>
          <a:lstStyle/>
          <a:p>
            <a:r>
              <a:rPr lang="en-US" sz="3200" dirty="0"/>
              <a:t>Agile Processes are Iterative</a:t>
            </a:r>
          </a:p>
        </p:txBody>
      </p:sp>
      <p:sp>
        <p:nvSpPr>
          <p:cNvPr id="4" name="Slide Number Placeholder 3">
            <a:extLst>
              <a:ext uri="{FF2B5EF4-FFF2-40B4-BE49-F238E27FC236}">
                <a16:creationId xmlns:a16="http://schemas.microsoft.com/office/drawing/2014/main" id="{3214BDEE-4FA3-A04D-9F7F-D351E6EBC662}"/>
              </a:ext>
            </a:extLst>
          </p:cNvPr>
          <p:cNvSpPr>
            <a:spLocks noGrp="1"/>
          </p:cNvSpPr>
          <p:nvPr>
            <p:ph type="sldNum" sz="quarter" idx="12"/>
          </p:nvPr>
        </p:nvSpPr>
        <p:spPr/>
        <p:txBody>
          <a:bodyPr/>
          <a:lstStyle/>
          <a:p>
            <a:fld id="{20F37917-FD3A-4669-9018-DA04BCDD3D75}" type="slidenum">
              <a:rPr lang="en-US" smtClean="0"/>
              <a:t>19</a:t>
            </a:fld>
            <a:endParaRPr lang="en-US"/>
          </a:p>
        </p:txBody>
      </p:sp>
      <p:sp>
        <p:nvSpPr>
          <p:cNvPr id="5" name="TextBox 4">
            <a:extLst>
              <a:ext uri="{FF2B5EF4-FFF2-40B4-BE49-F238E27FC236}">
                <a16:creationId xmlns:a16="http://schemas.microsoft.com/office/drawing/2014/main" id="{6B9AAB37-F89A-514C-89CF-4303D92A33FA}"/>
              </a:ext>
            </a:extLst>
          </p:cNvPr>
          <p:cNvSpPr txBox="1"/>
          <p:nvPr/>
        </p:nvSpPr>
        <p:spPr>
          <a:xfrm>
            <a:off x="10375900" y="50927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pic>
        <p:nvPicPr>
          <p:cNvPr id="6" name="image3.png">
            <a:extLst>
              <a:ext uri="{FF2B5EF4-FFF2-40B4-BE49-F238E27FC236}">
                <a16:creationId xmlns:a16="http://schemas.microsoft.com/office/drawing/2014/main" id="{8F0A03C4-E7D8-E94F-9967-4E327A76B041}"/>
              </a:ext>
            </a:extLst>
          </p:cNvPr>
          <p:cNvPicPr/>
          <p:nvPr/>
        </p:nvPicPr>
        <p:blipFill rotWithShape="1">
          <a:blip r:embed="rId3"/>
          <a:srcRect t="17729"/>
          <a:stretch/>
        </p:blipFill>
        <p:spPr>
          <a:xfrm>
            <a:off x="2488297" y="1673189"/>
            <a:ext cx="7498877" cy="2320117"/>
          </a:xfrm>
          <a:prstGeom prst="rect">
            <a:avLst/>
          </a:prstGeom>
          <a:ln/>
        </p:spPr>
      </p:pic>
      <p:grpSp>
        <p:nvGrpSpPr>
          <p:cNvPr id="7" name="Group 3">
            <a:extLst>
              <a:ext uri="{FF2B5EF4-FFF2-40B4-BE49-F238E27FC236}">
                <a16:creationId xmlns:a16="http://schemas.microsoft.com/office/drawing/2014/main" id="{5CBAA1EA-62B3-9D4D-A8B1-751E32BBE95A}"/>
              </a:ext>
            </a:extLst>
          </p:cNvPr>
          <p:cNvGrpSpPr>
            <a:grpSpLocks/>
          </p:cNvGrpSpPr>
          <p:nvPr/>
        </p:nvGrpSpPr>
        <p:grpSpPr bwMode="auto">
          <a:xfrm>
            <a:off x="3295323" y="4003771"/>
            <a:ext cx="5884823" cy="2380242"/>
            <a:chOff x="144" y="1104"/>
            <a:chExt cx="5368" cy="2352"/>
          </a:xfrm>
        </p:grpSpPr>
        <p:sp>
          <p:nvSpPr>
            <p:cNvPr id="8" name="Rectangle 4">
              <a:extLst>
                <a:ext uri="{FF2B5EF4-FFF2-40B4-BE49-F238E27FC236}">
                  <a16:creationId xmlns:a16="http://schemas.microsoft.com/office/drawing/2014/main" id="{CE879BCD-F0CF-E247-9373-54E5E3217ECA}"/>
                </a:ext>
              </a:extLst>
            </p:cNvPr>
            <p:cNvSpPr>
              <a:spLocks noChangeArrowheads="1"/>
            </p:cNvSpPr>
            <p:nvPr/>
          </p:nvSpPr>
          <p:spPr bwMode="auto">
            <a:xfrm>
              <a:off x="144" y="1104"/>
              <a:ext cx="1144" cy="336"/>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dirty="0">
                  <a:latin typeface="Verdana" panose="020B0604030504040204" pitchFamily="34" charset="0"/>
                  <a:ea typeface="Verdana" panose="020B0604030504040204" pitchFamily="34" charset="0"/>
                  <a:cs typeface="Verdana" panose="020B0604030504040204" pitchFamily="34" charset="0"/>
                </a:rPr>
                <a:t>Initial Concept</a:t>
              </a:r>
            </a:p>
          </p:txBody>
        </p:sp>
        <p:sp>
          <p:nvSpPr>
            <p:cNvPr id="9" name="Rectangle 5">
              <a:extLst>
                <a:ext uri="{FF2B5EF4-FFF2-40B4-BE49-F238E27FC236}">
                  <a16:creationId xmlns:a16="http://schemas.microsoft.com/office/drawing/2014/main" id="{925F5A18-A5EF-694A-AF19-ABD1352B38CF}"/>
                </a:ext>
              </a:extLst>
            </p:cNvPr>
            <p:cNvSpPr>
              <a:spLocks noChangeArrowheads="1"/>
            </p:cNvSpPr>
            <p:nvPr/>
          </p:nvSpPr>
          <p:spPr bwMode="auto">
            <a:xfrm>
              <a:off x="4272" y="3072"/>
              <a:ext cx="1144" cy="38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dirty="0">
                  <a:latin typeface="Verdana" panose="020B0604030504040204" pitchFamily="34" charset="0"/>
                  <a:ea typeface="Verdana" panose="020B0604030504040204" pitchFamily="34" charset="0"/>
                  <a:cs typeface="Verdana" panose="020B0604030504040204" pitchFamily="34" charset="0"/>
                </a:rPr>
                <a:t>Operations</a:t>
              </a:r>
            </a:p>
          </p:txBody>
        </p:sp>
        <p:sp>
          <p:nvSpPr>
            <p:cNvPr id="10" name="Rectangle 6">
              <a:extLst>
                <a:ext uri="{FF2B5EF4-FFF2-40B4-BE49-F238E27FC236}">
                  <a16:creationId xmlns:a16="http://schemas.microsoft.com/office/drawing/2014/main" id="{4651BCFE-F975-0646-B878-B163C8EAAC5E}"/>
                </a:ext>
              </a:extLst>
            </p:cNvPr>
            <p:cNvSpPr>
              <a:spLocks noChangeArrowheads="1"/>
            </p:cNvSpPr>
            <p:nvPr/>
          </p:nvSpPr>
          <p:spPr bwMode="auto">
            <a:xfrm>
              <a:off x="3552" y="2112"/>
              <a:ext cx="1144" cy="72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Acceptance </a:t>
              </a:r>
            </a:p>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Testing</a:t>
              </a:r>
            </a:p>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and Delivery</a:t>
              </a:r>
            </a:p>
          </p:txBody>
        </p:sp>
        <p:sp>
          <p:nvSpPr>
            <p:cNvPr id="11" name="Rectangle 7">
              <a:extLst>
                <a:ext uri="{FF2B5EF4-FFF2-40B4-BE49-F238E27FC236}">
                  <a16:creationId xmlns:a16="http://schemas.microsoft.com/office/drawing/2014/main" id="{224EB165-0624-F141-AED9-57AD5100BFC2}"/>
                </a:ext>
              </a:extLst>
            </p:cNvPr>
            <p:cNvSpPr>
              <a:spLocks noChangeArrowheads="1"/>
            </p:cNvSpPr>
            <p:nvPr/>
          </p:nvSpPr>
          <p:spPr bwMode="auto">
            <a:xfrm>
              <a:off x="912" y="1632"/>
              <a:ext cx="1144" cy="67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dirty="0">
                  <a:latin typeface="Verdana" panose="020B0604030504040204" pitchFamily="34" charset="0"/>
                  <a:ea typeface="Verdana" panose="020B0604030504040204" pitchFamily="34" charset="0"/>
                  <a:cs typeface="Verdana" panose="020B0604030504040204" pitchFamily="34" charset="0"/>
                </a:rPr>
                <a:t>Requirements </a:t>
              </a:r>
            </a:p>
            <a:p>
              <a:pPr algn="ctr" eaLnBrk="0" hangingPunct="0"/>
              <a:r>
                <a:rPr lang="en-US" altLang="en-US" sz="1200" dirty="0">
                  <a:latin typeface="Verdana" panose="020B0604030504040204" pitchFamily="34" charset="0"/>
                  <a:ea typeface="Verdana" panose="020B0604030504040204" pitchFamily="34" charset="0"/>
                  <a:cs typeface="Verdana" panose="020B0604030504040204" pitchFamily="34" charset="0"/>
                </a:rPr>
                <a:t>and Iteration</a:t>
              </a:r>
            </a:p>
            <a:p>
              <a:pPr algn="ctr" eaLnBrk="0" hangingPunct="0"/>
              <a:r>
                <a:rPr lang="en-US" altLang="en-US" sz="1200" dirty="0">
                  <a:latin typeface="Verdana" panose="020B0604030504040204" pitchFamily="34" charset="0"/>
                  <a:ea typeface="Verdana" panose="020B0604030504040204" pitchFamily="34" charset="0"/>
                  <a:cs typeface="Verdana" panose="020B0604030504040204" pitchFamily="34" charset="0"/>
                </a:rPr>
                <a:t>Planning</a:t>
              </a:r>
            </a:p>
          </p:txBody>
        </p:sp>
        <p:sp>
          <p:nvSpPr>
            <p:cNvPr id="12" name="Line 8">
              <a:extLst>
                <a:ext uri="{FF2B5EF4-FFF2-40B4-BE49-F238E27FC236}">
                  <a16:creationId xmlns:a16="http://schemas.microsoft.com/office/drawing/2014/main" id="{3BC68FFB-F066-6342-8CF8-5BF0436FEF02}"/>
                </a:ext>
              </a:extLst>
            </p:cNvPr>
            <p:cNvSpPr>
              <a:spLocks noChangeShapeType="1"/>
            </p:cNvSpPr>
            <p:nvPr/>
          </p:nvSpPr>
          <p:spPr bwMode="auto">
            <a:xfrm>
              <a:off x="2064" y="2064"/>
              <a:ext cx="192"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13" name="Freeform 9">
              <a:extLst>
                <a:ext uri="{FF2B5EF4-FFF2-40B4-BE49-F238E27FC236}">
                  <a16:creationId xmlns:a16="http://schemas.microsoft.com/office/drawing/2014/main" id="{D13D0C33-46BD-4C4D-9E73-BCB5967D3C28}"/>
                </a:ext>
              </a:extLst>
            </p:cNvPr>
            <p:cNvSpPr>
              <a:spLocks/>
            </p:cNvSpPr>
            <p:nvPr/>
          </p:nvSpPr>
          <p:spPr bwMode="auto">
            <a:xfrm>
              <a:off x="4704" y="2400"/>
              <a:ext cx="288" cy="672"/>
            </a:xfrm>
            <a:custGeom>
              <a:avLst/>
              <a:gdLst>
                <a:gd name="T0" fmla="*/ 0 w 289"/>
                <a:gd name="T1" fmla="*/ 0 h 433"/>
                <a:gd name="T2" fmla="*/ 288 w 289"/>
                <a:gd name="T3" fmla="*/ 0 h 433"/>
                <a:gd name="T4" fmla="*/ 288 w 289"/>
                <a:gd name="T5" fmla="*/ 432 h 433"/>
              </a:gdLst>
              <a:ahLst/>
              <a:cxnLst>
                <a:cxn ang="0">
                  <a:pos x="T0" y="T1"/>
                </a:cxn>
                <a:cxn ang="0">
                  <a:pos x="T2" y="T3"/>
                </a:cxn>
                <a:cxn ang="0">
                  <a:pos x="T4" y="T5"/>
                </a:cxn>
              </a:cxnLst>
              <a:rect l="0" t="0" r="r" b="b"/>
              <a:pathLst>
                <a:path w="289" h="433">
                  <a:moveTo>
                    <a:pt x="0" y="0"/>
                  </a:moveTo>
                  <a:lnTo>
                    <a:pt x="288" y="0"/>
                  </a:lnTo>
                  <a:lnTo>
                    <a:pt x="288" y="432"/>
                  </a:lnTo>
                </a:path>
              </a:pathLst>
            </a:custGeom>
            <a:noFill/>
            <a:ln w="127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0">
              <a:extLst>
                <a:ext uri="{FF2B5EF4-FFF2-40B4-BE49-F238E27FC236}">
                  <a16:creationId xmlns:a16="http://schemas.microsoft.com/office/drawing/2014/main" id="{23E42363-2C2D-6143-BA35-2FE8D114C9F1}"/>
                </a:ext>
              </a:extLst>
            </p:cNvPr>
            <p:cNvSpPr>
              <a:spLocks noChangeArrowheads="1"/>
            </p:cNvSpPr>
            <p:nvPr/>
          </p:nvSpPr>
          <p:spPr bwMode="auto">
            <a:xfrm>
              <a:off x="4368" y="1584"/>
              <a:ext cx="1144" cy="328"/>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Next Iteration</a:t>
              </a:r>
            </a:p>
          </p:txBody>
        </p:sp>
        <p:sp>
          <p:nvSpPr>
            <p:cNvPr id="15" name="Line 11">
              <a:extLst>
                <a:ext uri="{FF2B5EF4-FFF2-40B4-BE49-F238E27FC236}">
                  <a16:creationId xmlns:a16="http://schemas.microsoft.com/office/drawing/2014/main" id="{2AEC396C-1425-7E4E-9F74-8C99AEB76915}"/>
                </a:ext>
              </a:extLst>
            </p:cNvPr>
            <p:cNvSpPr>
              <a:spLocks noChangeShapeType="1"/>
            </p:cNvSpPr>
            <p:nvPr/>
          </p:nvSpPr>
          <p:spPr bwMode="auto">
            <a:xfrm flipV="1">
              <a:off x="5280" y="1920"/>
              <a:ext cx="0" cy="1152"/>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16" name="Line 12">
              <a:extLst>
                <a:ext uri="{FF2B5EF4-FFF2-40B4-BE49-F238E27FC236}">
                  <a16:creationId xmlns:a16="http://schemas.microsoft.com/office/drawing/2014/main" id="{B89CDFAE-8C9F-F64D-9B61-148B571406ED}"/>
                </a:ext>
              </a:extLst>
            </p:cNvPr>
            <p:cNvSpPr>
              <a:spLocks noChangeShapeType="1"/>
            </p:cNvSpPr>
            <p:nvPr/>
          </p:nvSpPr>
          <p:spPr bwMode="auto">
            <a:xfrm flipH="1">
              <a:off x="2064" y="1728"/>
              <a:ext cx="2304" cy="0"/>
            </a:xfrm>
            <a:prstGeom prst="line">
              <a:avLst/>
            </a:prstGeom>
            <a:noFill/>
            <a:ln w="12700">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17" name="Rectangle 13">
              <a:extLst>
                <a:ext uri="{FF2B5EF4-FFF2-40B4-BE49-F238E27FC236}">
                  <a16:creationId xmlns:a16="http://schemas.microsoft.com/office/drawing/2014/main" id="{45A22E81-C919-7F4E-9A64-BC79FBA9E38C}"/>
                </a:ext>
              </a:extLst>
            </p:cNvPr>
            <p:cNvSpPr>
              <a:spLocks noChangeArrowheads="1"/>
            </p:cNvSpPr>
            <p:nvPr/>
          </p:nvSpPr>
          <p:spPr bwMode="auto">
            <a:xfrm>
              <a:off x="2256" y="1920"/>
              <a:ext cx="1144" cy="672"/>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7" tIns="44450" rIns="90487" bIns="44450" anchor="ctr"/>
            <a:lstStyle/>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Design and</a:t>
              </a:r>
            </a:p>
            <a:p>
              <a:pPr algn="ctr" eaLnBrk="0" hangingPunct="0"/>
              <a:r>
                <a:rPr lang="en-US" altLang="en-US" sz="1200">
                  <a:latin typeface="Verdana" panose="020B0604030504040204" pitchFamily="34" charset="0"/>
                  <a:ea typeface="Verdana" panose="020B0604030504040204" pitchFamily="34" charset="0"/>
                  <a:cs typeface="Verdana" panose="020B0604030504040204" pitchFamily="34" charset="0"/>
                </a:rPr>
                <a:t>Implement </a:t>
              </a:r>
            </a:p>
          </p:txBody>
        </p:sp>
        <p:sp>
          <p:nvSpPr>
            <p:cNvPr id="18" name="Freeform 14">
              <a:extLst>
                <a:ext uri="{FF2B5EF4-FFF2-40B4-BE49-F238E27FC236}">
                  <a16:creationId xmlns:a16="http://schemas.microsoft.com/office/drawing/2014/main" id="{CBFC12AC-28DE-A341-A36D-25D5F8C5E220}"/>
                </a:ext>
              </a:extLst>
            </p:cNvPr>
            <p:cNvSpPr>
              <a:spLocks/>
            </p:cNvSpPr>
            <p:nvPr/>
          </p:nvSpPr>
          <p:spPr bwMode="auto">
            <a:xfrm>
              <a:off x="1288" y="1248"/>
              <a:ext cx="296" cy="336"/>
            </a:xfrm>
            <a:custGeom>
              <a:avLst/>
              <a:gdLst>
                <a:gd name="T0" fmla="*/ 0 w 289"/>
                <a:gd name="T1" fmla="*/ 0 h 433"/>
                <a:gd name="T2" fmla="*/ 288 w 289"/>
                <a:gd name="T3" fmla="*/ 0 h 433"/>
                <a:gd name="T4" fmla="*/ 288 w 289"/>
                <a:gd name="T5" fmla="*/ 432 h 433"/>
              </a:gdLst>
              <a:ahLst/>
              <a:cxnLst>
                <a:cxn ang="0">
                  <a:pos x="T0" y="T1"/>
                </a:cxn>
                <a:cxn ang="0">
                  <a:pos x="T2" y="T3"/>
                </a:cxn>
                <a:cxn ang="0">
                  <a:pos x="T4" y="T5"/>
                </a:cxn>
              </a:cxnLst>
              <a:rect l="0" t="0" r="r" b="b"/>
              <a:pathLst>
                <a:path w="289" h="433">
                  <a:moveTo>
                    <a:pt x="0" y="0"/>
                  </a:moveTo>
                  <a:lnTo>
                    <a:pt x="288" y="0"/>
                  </a:lnTo>
                  <a:lnTo>
                    <a:pt x="288" y="432"/>
                  </a:lnTo>
                </a:path>
              </a:pathLst>
            </a:custGeom>
            <a:noFill/>
            <a:ln w="12700" cap="rnd" cmpd="sng">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sp>
          <p:nvSpPr>
            <p:cNvPr id="19" name="Line 15">
              <a:extLst>
                <a:ext uri="{FF2B5EF4-FFF2-40B4-BE49-F238E27FC236}">
                  <a16:creationId xmlns:a16="http://schemas.microsoft.com/office/drawing/2014/main" id="{C32DB3BA-6FC0-E34E-8246-E31EBA0121F7}"/>
                </a:ext>
              </a:extLst>
            </p:cNvPr>
            <p:cNvSpPr>
              <a:spLocks noChangeShapeType="1"/>
            </p:cNvSpPr>
            <p:nvPr/>
          </p:nvSpPr>
          <p:spPr bwMode="auto">
            <a:xfrm>
              <a:off x="3408" y="2208"/>
              <a:ext cx="144"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200">
                <a:latin typeface="Verdana" panose="020B0604030504040204" pitchFamily="34" charset="0"/>
                <a:ea typeface="Verdana" panose="020B0604030504040204" pitchFamily="34" charset="0"/>
                <a:cs typeface="Verdana" panose="020B0604030504040204" pitchFamily="34" charset="0"/>
              </a:endParaRPr>
            </a:p>
          </p:txBody>
        </p:sp>
      </p:grpSp>
      <p:sp>
        <p:nvSpPr>
          <p:cNvPr id="20" name="TextBox 19">
            <a:extLst>
              <a:ext uri="{FF2B5EF4-FFF2-40B4-BE49-F238E27FC236}">
                <a16:creationId xmlns:a16="http://schemas.microsoft.com/office/drawing/2014/main" id="{7C9595E7-A9BD-CC45-A57F-54961C3FB3AB}"/>
              </a:ext>
            </a:extLst>
          </p:cNvPr>
          <p:cNvSpPr txBox="1"/>
          <p:nvPr/>
        </p:nvSpPr>
        <p:spPr>
          <a:xfrm>
            <a:off x="696901" y="2249569"/>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Agile Process Model</a:t>
            </a:r>
          </a:p>
        </p:txBody>
      </p:sp>
      <p:sp>
        <p:nvSpPr>
          <p:cNvPr id="21" name="TextBox 20">
            <a:extLst>
              <a:ext uri="{FF2B5EF4-FFF2-40B4-BE49-F238E27FC236}">
                <a16:creationId xmlns:a16="http://schemas.microsoft.com/office/drawing/2014/main" id="{DE73D221-69F4-9443-BFC5-21B84AFD54DD}"/>
              </a:ext>
            </a:extLst>
          </p:cNvPr>
          <p:cNvSpPr txBox="1"/>
          <p:nvPr/>
        </p:nvSpPr>
        <p:spPr>
          <a:xfrm>
            <a:off x="734305" y="3963745"/>
            <a:ext cx="2547863"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r>
              <a:rPr lang="en-US" b="1" dirty="0">
                <a:solidFill>
                  <a:schemeClr val="tx1"/>
                </a:solidFill>
              </a:rPr>
              <a:t>Iterative Waterfall Model</a:t>
            </a:r>
          </a:p>
        </p:txBody>
      </p:sp>
      <p:sp>
        <p:nvSpPr>
          <p:cNvPr id="23" name="Content Placeholder 8">
            <a:extLst>
              <a:ext uri="{FF2B5EF4-FFF2-40B4-BE49-F238E27FC236}">
                <a16:creationId xmlns:a16="http://schemas.microsoft.com/office/drawing/2014/main" id="{5C0ABB51-FA97-2C18-8708-DB60F3B2B228}"/>
              </a:ext>
            </a:extLst>
          </p:cNvPr>
          <p:cNvSpPr>
            <a:spLocks noGrp="1"/>
          </p:cNvSpPr>
          <p:nvPr>
            <p:ph sz="half" idx="1"/>
          </p:nvPr>
        </p:nvSpPr>
        <p:spPr>
          <a:xfrm>
            <a:off x="838200" y="6189707"/>
            <a:ext cx="6581931" cy="521596"/>
          </a:xfrm>
        </p:spPr>
        <p:txBody>
          <a:bodyPr>
            <a:normAutofit/>
          </a:bodyPr>
          <a:lstStyle/>
          <a:p>
            <a:pPr marL="0" indent="0">
              <a:buNone/>
            </a:pPr>
            <a:r>
              <a:rPr lang="en-US" dirty="0">
                <a:solidFill>
                  <a:srgbClr val="FF0000"/>
                </a:solidFill>
              </a:rPr>
              <a:t>Key Idea</a:t>
            </a:r>
            <a:r>
              <a:rPr lang="en-US" dirty="0"/>
              <a:t>: Small Continuous Releases</a:t>
            </a:r>
          </a:p>
        </p:txBody>
      </p:sp>
    </p:spTree>
    <p:extLst>
      <p:ext uri="{BB962C8B-B14F-4D97-AF65-F5344CB8AC3E}">
        <p14:creationId xmlns:p14="http://schemas.microsoft.com/office/powerpoint/2010/main" val="1531731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E8CE0-FD58-1845-9207-34DA812A39F6}"/>
              </a:ext>
            </a:extLst>
          </p:cNvPr>
          <p:cNvSpPr>
            <a:spLocks noGrp="1"/>
          </p:cNvSpPr>
          <p:nvPr>
            <p:ph type="title"/>
          </p:nvPr>
        </p:nvSpPr>
        <p:spPr/>
        <p:txBody>
          <a:bodyPr>
            <a:normAutofit/>
          </a:bodyPr>
          <a:lstStyle/>
          <a:p>
            <a:r>
              <a:rPr lang="en-US" sz="3200" dirty="0"/>
              <a:t>Agile Processes Reduce Risk by Time Boxing</a:t>
            </a:r>
          </a:p>
        </p:txBody>
      </p:sp>
      <p:sp>
        <p:nvSpPr>
          <p:cNvPr id="9" name="Content Placeholder 8">
            <a:extLst>
              <a:ext uri="{FF2B5EF4-FFF2-40B4-BE49-F238E27FC236}">
                <a16:creationId xmlns:a16="http://schemas.microsoft.com/office/drawing/2014/main" id="{CC008FE5-F293-1241-954C-445EAAB7BD7F}"/>
              </a:ext>
            </a:extLst>
          </p:cNvPr>
          <p:cNvSpPr>
            <a:spLocks noGrp="1"/>
          </p:cNvSpPr>
          <p:nvPr>
            <p:ph sz="half" idx="1"/>
          </p:nvPr>
        </p:nvSpPr>
        <p:spPr>
          <a:xfrm>
            <a:off x="838199" y="1825625"/>
            <a:ext cx="6581931" cy="4351338"/>
          </a:xfrm>
        </p:spPr>
        <p:txBody>
          <a:bodyPr>
            <a:normAutofit/>
          </a:bodyPr>
          <a:lstStyle/>
          <a:p>
            <a:r>
              <a:rPr lang="en-US" dirty="0"/>
              <a:t>Each “iteration” is called a “sprint”</a:t>
            </a:r>
          </a:p>
          <a:p>
            <a:r>
              <a:rPr lang="en-US" dirty="0"/>
              <a:t>Each sprint has a fixed duration</a:t>
            </a:r>
          </a:p>
          <a:p>
            <a:r>
              <a:rPr lang="en-US" dirty="0"/>
              <a:t>Scope of features in a sprint is determined by the team</a:t>
            </a:r>
          </a:p>
          <a:p>
            <a:r>
              <a:rPr lang="en-US" dirty="0"/>
              <a:t>Key insight: planning might be a guess at first, but gets better with time</a:t>
            </a:r>
          </a:p>
          <a:p>
            <a:r>
              <a:rPr lang="en-US" dirty="0"/>
              <a:t>More on agile planning &amp; estimation in the next module</a:t>
            </a:r>
          </a:p>
        </p:txBody>
      </p:sp>
      <p:sp>
        <p:nvSpPr>
          <p:cNvPr id="4" name="Slide Number Placeholder 3">
            <a:extLst>
              <a:ext uri="{FF2B5EF4-FFF2-40B4-BE49-F238E27FC236}">
                <a16:creationId xmlns:a16="http://schemas.microsoft.com/office/drawing/2014/main" id="{30FE5DCD-7CB4-0C4C-8D4A-7D54A504A4F8}"/>
              </a:ext>
            </a:extLst>
          </p:cNvPr>
          <p:cNvSpPr>
            <a:spLocks noGrp="1"/>
          </p:cNvSpPr>
          <p:nvPr>
            <p:ph type="sldNum" sz="quarter" idx="12"/>
          </p:nvPr>
        </p:nvSpPr>
        <p:spPr/>
        <p:txBody>
          <a:bodyPr/>
          <a:lstStyle/>
          <a:p>
            <a:fld id="{20F37917-FD3A-4669-9018-DA04BCDD3D75}" type="slidenum">
              <a:rPr lang="en-US" smtClean="0"/>
              <a:t>20</a:t>
            </a:fld>
            <a:endParaRPr lang="en-US"/>
          </a:p>
        </p:txBody>
      </p:sp>
      <p:pic>
        <p:nvPicPr>
          <p:cNvPr id="6" name="image5.png">
            <a:extLst>
              <a:ext uri="{FF2B5EF4-FFF2-40B4-BE49-F238E27FC236}">
                <a16:creationId xmlns:a16="http://schemas.microsoft.com/office/drawing/2014/main" id="{C0793C3C-46EA-3744-9F63-08AFF75F57AD}"/>
              </a:ext>
            </a:extLst>
          </p:cNvPr>
          <p:cNvPicPr/>
          <p:nvPr/>
        </p:nvPicPr>
        <p:blipFill>
          <a:blip r:embed="rId3"/>
          <a:srcRect/>
          <a:stretch>
            <a:fillRect/>
          </a:stretch>
        </p:blipFill>
        <p:spPr>
          <a:xfrm>
            <a:off x="8467725" y="2257425"/>
            <a:ext cx="2886075" cy="2343150"/>
          </a:xfrm>
          <a:prstGeom prst="rect">
            <a:avLst/>
          </a:prstGeom>
          <a:ln/>
        </p:spPr>
      </p:pic>
    </p:spTree>
    <p:extLst>
      <p:ext uri="{BB962C8B-B14F-4D97-AF65-F5344CB8AC3E}">
        <p14:creationId xmlns:p14="http://schemas.microsoft.com/office/powerpoint/2010/main" val="3111665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165DC-363E-044E-9BD4-C57138090679}"/>
              </a:ext>
            </a:extLst>
          </p:cNvPr>
          <p:cNvSpPr>
            <a:spLocks noGrp="1"/>
          </p:cNvSpPr>
          <p:nvPr>
            <p:ph type="title"/>
          </p:nvPr>
        </p:nvSpPr>
        <p:spPr/>
        <p:txBody>
          <a:bodyPr>
            <a:normAutofit/>
          </a:bodyPr>
          <a:lstStyle/>
          <a:p>
            <a:r>
              <a:rPr lang="en-US" sz="3200" dirty="0"/>
              <a:t>Test Driven Development (TDD) is an Agile Practice </a:t>
            </a:r>
          </a:p>
        </p:txBody>
      </p:sp>
      <p:sp>
        <p:nvSpPr>
          <p:cNvPr id="5" name="Slide Number Placeholder 4">
            <a:extLst>
              <a:ext uri="{FF2B5EF4-FFF2-40B4-BE49-F238E27FC236}">
                <a16:creationId xmlns:a16="http://schemas.microsoft.com/office/drawing/2014/main" id="{478585A1-5C26-B64A-84C2-80B6FF14C874}"/>
              </a:ext>
            </a:extLst>
          </p:cNvPr>
          <p:cNvSpPr>
            <a:spLocks noGrp="1"/>
          </p:cNvSpPr>
          <p:nvPr>
            <p:ph type="sldNum" sz="quarter" idx="12"/>
          </p:nvPr>
        </p:nvSpPr>
        <p:spPr/>
        <p:txBody>
          <a:bodyPr/>
          <a:lstStyle/>
          <a:p>
            <a:fld id="{20F37917-FD3A-4669-9018-DA04BCDD3D75}" type="slidenum">
              <a:rPr lang="en-US" smtClean="0"/>
              <a:t>21</a:t>
            </a:fld>
            <a:endParaRPr lang="en-US" dirty="0"/>
          </a:p>
        </p:txBody>
      </p:sp>
      <p:sp>
        <p:nvSpPr>
          <p:cNvPr id="26" name="Rectangle 25">
            <a:extLst>
              <a:ext uri="{FF2B5EF4-FFF2-40B4-BE49-F238E27FC236}">
                <a16:creationId xmlns:a16="http://schemas.microsoft.com/office/drawing/2014/main" id="{0A327EB1-E262-0042-A1C5-3CAB460989E5}"/>
              </a:ext>
            </a:extLst>
          </p:cNvPr>
          <p:cNvSpPr/>
          <p:nvPr/>
        </p:nvSpPr>
        <p:spPr>
          <a:xfrm>
            <a:off x="3745046" y="1768684"/>
            <a:ext cx="1678898" cy="985603"/>
          </a:xfrm>
          <a:prstGeom prst="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User story &amp; conditions of satisfaction</a:t>
            </a:r>
          </a:p>
        </p:txBody>
      </p:sp>
      <p:sp>
        <p:nvSpPr>
          <p:cNvPr id="27" name="Rounded Rectangle 26">
            <a:extLst>
              <a:ext uri="{FF2B5EF4-FFF2-40B4-BE49-F238E27FC236}">
                <a16:creationId xmlns:a16="http://schemas.microsoft.com/office/drawing/2014/main" id="{F73BF0B2-739B-A547-B618-E2582CFA95DD}"/>
              </a:ext>
            </a:extLst>
          </p:cNvPr>
          <p:cNvSpPr/>
          <p:nvPr/>
        </p:nvSpPr>
        <p:spPr>
          <a:xfrm>
            <a:off x="1828800" y="1994427"/>
            <a:ext cx="1528996" cy="569627"/>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1. Start here</a:t>
            </a:r>
          </a:p>
        </p:txBody>
      </p:sp>
      <p:sp>
        <p:nvSpPr>
          <p:cNvPr id="31" name="Rounded Rectangle 30">
            <a:extLst>
              <a:ext uri="{FF2B5EF4-FFF2-40B4-BE49-F238E27FC236}">
                <a16:creationId xmlns:a16="http://schemas.microsoft.com/office/drawing/2014/main" id="{D7F5637E-8C5B-DF43-97A8-019657A0390E}"/>
              </a:ext>
            </a:extLst>
          </p:cNvPr>
          <p:cNvSpPr/>
          <p:nvPr/>
        </p:nvSpPr>
        <p:spPr>
          <a:xfrm>
            <a:off x="6263391" y="2397102"/>
            <a:ext cx="1678898" cy="569627"/>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2. Write a test</a:t>
            </a:r>
          </a:p>
        </p:txBody>
      </p:sp>
      <p:sp>
        <p:nvSpPr>
          <p:cNvPr id="32" name="Rounded Rectangle 31">
            <a:extLst>
              <a:ext uri="{FF2B5EF4-FFF2-40B4-BE49-F238E27FC236}">
                <a16:creationId xmlns:a16="http://schemas.microsoft.com/office/drawing/2014/main" id="{773C88BD-BB29-9C47-B63A-D658B23C5CCF}"/>
              </a:ext>
            </a:extLst>
          </p:cNvPr>
          <p:cNvSpPr/>
          <p:nvPr/>
        </p:nvSpPr>
        <p:spPr>
          <a:xfrm>
            <a:off x="8377006" y="3978364"/>
            <a:ext cx="1678898" cy="569627"/>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3. Write code</a:t>
            </a:r>
          </a:p>
        </p:txBody>
      </p:sp>
      <p:sp>
        <p:nvSpPr>
          <p:cNvPr id="33" name="Rounded Rectangle 32">
            <a:extLst>
              <a:ext uri="{FF2B5EF4-FFF2-40B4-BE49-F238E27FC236}">
                <a16:creationId xmlns:a16="http://schemas.microsoft.com/office/drawing/2014/main" id="{69054FFA-E95D-2E43-B90C-0A701D5E6D0E}"/>
              </a:ext>
            </a:extLst>
          </p:cNvPr>
          <p:cNvSpPr/>
          <p:nvPr/>
        </p:nvSpPr>
        <p:spPr>
          <a:xfrm>
            <a:off x="6718092" y="6086753"/>
            <a:ext cx="1973705" cy="569627"/>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4. Refactor design</a:t>
            </a:r>
          </a:p>
        </p:txBody>
      </p:sp>
      <p:sp>
        <p:nvSpPr>
          <p:cNvPr id="34" name="Rounded Rectangle 33">
            <a:extLst>
              <a:ext uri="{FF2B5EF4-FFF2-40B4-BE49-F238E27FC236}">
                <a16:creationId xmlns:a16="http://schemas.microsoft.com/office/drawing/2014/main" id="{C72BB713-2D7B-E542-8870-5D540B68AA93}"/>
              </a:ext>
            </a:extLst>
          </p:cNvPr>
          <p:cNvSpPr/>
          <p:nvPr/>
        </p:nvSpPr>
        <p:spPr>
          <a:xfrm>
            <a:off x="2730712" y="4007047"/>
            <a:ext cx="1528995" cy="569627"/>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dirty="0">
                <a:solidFill>
                  <a:schemeClr val="tx1"/>
                </a:solidFill>
              </a:rPr>
              <a:t>5. Strengthen Test</a:t>
            </a:r>
          </a:p>
        </p:txBody>
      </p:sp>
      <p:sp>
        <p:nvSpPr>
          <p:cNvPr id="28" name="Oval 27">
            <a:extLst>
              <a:ext uri="{FF2B5EF4-FFF2-40B4-BE49-F238E27FC236}">
                <a16:creationId xmlns:a16="http://schemas.microsoft.com/office/drawing/2014/main" id="{400D6736-7A12-EA4D-BED5-85059CBCAD34}"/>
              </a:ext>
            </a:extLst>
          </p:cNvPr>
          <p:cNvSpPr/>
          <p:nvPr/>
        </p:nvSpPr>
        <p:spPr>
          <a:xfrm>
            <a:off x="5454550" y="3048975"/>
            <a:ext cx="1214203" cy="1214203"/>
          </a:xfrm>
          <a:prstGeom prst="ellipse">
            <a:avLst/>
          </a:prstGeom>
          <a:solidFill>
            <a:srgbClr val="C0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Failing Test</a:t>
            </a:r>
          </a:p>
        </p:txBody>
      </p:sp>
      <p:sp>
        <p:nvSpPr>
          <p:cNvPr id="36" name="Oval 35">
            <a:extLst>
              <a:ext uri="{FF2B5EF4-FFF2-40B4-BE49-F238E27FC236}">
                <a16:creationId xmlns:a16="http://schemas.microsoft.com/office/drawing/2014/main" id="{5EC28E44-27D7-2C4C-939F-1AEE36AF6850}"/>
              </a:ext>
            </a:extLst>
          </p:cNvPr>
          <p:cNvSpPr/>
          <p:nvPr/>
        </p:nvSpPr>
        <p:spPr>
          <a:xfrm>
            <a:off x="7102840" y="4278394"/>
            <a:ext cx="1260424" cy="1260424"/>
          </a:xfrm>
          <a:prstGeom prst="ellipse">
            <a:avLst/>
          </a:prstGeom>
          <a:solidFill>
            <a:schemeClr val="accent6"/>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Passing Test</a:t>
            </a:r>
          </a:p>
        </p:txBody>
      </p:sp>
      <p:sp>
        <p:nvSpPr>
          <p:cNvPr id="37" name="Oval 36">
            <a:extLst>
              <a:ext uri="{FF2B5EF4-FFF2-40B4-BE49-F238E27FC236}">
                <a16:creationId xmlns:a16="http://schemas.microsoft.com/office/drawing/2014/main" id="{56E26CEF-BAB3-2D48-9775-1BF46CAE5A60}"/>
              </a:ext>
            </a:extLst>
          </p:cNvPr>
          <p:cNvSpPr/>
          <p:nvPr/>
        </p:nvSpPr>
        <p:spPr>
          <a:xfrm>
            <a:off x="4903663" y="5435833"/>
            <a:ext cx="1260424" cy="1260424"/>
          </a:xfrm>
          <a:prstGeom prst="ellipse">
            <a:avLst/>
          </a:prstGeom>
          <a:solidFill>
            <a:schemeClr val="accent6"/>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Passing Test, better design</a:t>
            </a:r>
          </a:p>
        </p:txBody>
      </p:sp>
      <p:cxnSp>
        <p:nvCxnSpPr>
          <p:cNvPr id="35" name="Curved Connector 34">
            <a:extLst>
              <a:ext uri="{FF2B5EF4-FFF2-40B4-BE49-F238E27FC236}">
                <a16:creationId xmlns:a16="http://schemas.microsoft.com/office/drawing/2014/main" id="{20343F95-865E-5D44-B937-4A7B8F17D852}"/>
              </a:ext>
            </a:extLst>
          </p:cNvPr>
          <p:cNvCxnSpPr>
            <a:cxnSpLocks/>
            <a:stCxn id="26" idx="3"/>
            <a:endCxn id="28" idx="0"/>
          </p:cNvCxnSpPr>
          <p:nvPr/>
        </p:nvCxnSpPr>
        <p:spPr>
          <a:xfrm>
            <a:off x="5423944" y="2261486"/>
            <a:ext cx="637708" cy="787489"/>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urved Connector 42">
            <a:extLst>
              <a:ext uri="{FF2B5EF4-FFF2-40B4-BE49-F238E27FC236}">
                <a16:creationId xmlns:a16="http://schemas.microsoft.com/office/drawing/2014/main" id="{57256352-BE26-BA45-84E1-4674919B8B5B}"/>
              </a:ext>
            </a:extLst>
          </p:cNvPr>
          <p:cNvCxnSpPr>
            <a:cxnSpLocks/>
            <a:stCxn id="36" idx="4"/>
            <a:endCxn id="37" idx="6"/>
          </p:cNvCxnSpPr>
          <p:nvPr/>
        </p:nvCxnSpPr>
        <p:spPr>
          <a:xfrm rot="5400000">
            <a:off x="6684957" y="5017949"/>
            <a:ext cx="527227" cy="1568965"/>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urved Connector 43">
            <a:extLst>
              <a:ext uri="{FF2B5EF4-FFF2-40B4-BE49-F238E27FC236}">
                <a16:creationId xmlns:a16="http://schemas.microsoft.com/office/drawing/2014/main" id="{C6EC718E-2946-9042-AE5E-64AEB8C6E0D9}"/>
              </a:ext>
            </a:extLst>
          </p:cNvPr>
          <p:cNvCxnSpPr>
            <a:cxnSpLocks/>
            <a:stCxn id="28" idx="6"/>
            <a:endCxn id="36" idx="0"/>
          </p:cNvCxnSpPr>
          <p:nvPr/>
        </p:nvCxnSpPr>
        <p:spPr>
          <a:xfrm>
            <a:off x="6668753" y="3656077"/>
            <a:ext cx="1064299" cy="622317"/>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urved Connector 57">
            <a:extLst>
              <a:ext uri="{FF2B5EF4-FFF2-40B4-BE49-F238E27FC236}">
                <a16:creationId xmlns:a16="http://schemas.microsoft.com/office/drawing/2014/main" id="{6A68BA44-F471-BA40-8F22-36E746A5EC75}"/>
              </a:ext>
            </a:extLst>
          </p:cNvPr>
          <p:cNvCxnSpPr>
            <a:cxnSpLocks/>
            <a:stCxn id="37" idx="2"/>
            <a:endCxn id="28" idx="2"/>
          </p:cNvCxnSpPr>
          <p:nvPr/>
        </p:nvCxnSpPr>
        <p:spPr>
          <a:xfrm rot="10800000" flipH="1">
            <a:off x="4903662" y="3656077"/>
            <a:ext cx="550887" cy="2409968"/>
          </a:xfrm>
          <a:prstGeom prst="curvedConnector3">
            <a:avLst>
              <a:gd name="adj1" fmla="val -109524"/>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8114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Title 1"/>
          <p:cNvSpPr txBox="1">
            <a:spLocks noGrp="1"/>
          </p:cNvSpPr>
          <p:nvPr>
            <p:ph type="title"/>
          </p:nvPr>
        </p:nvSpPr>
        <p:spPr>
          <a:prstGeom prst="rect">
            <a:avLst/>
          </a:prstGeom>
        </p:spPr>
        <p:txBody>
          <a:bodyPr>
            <a:normAutofit/>
          </a:bodyPr>
          <a:lstStyle/>
          <a:p>
            <a:r>
              <a:rPr lang="en-US" sz="3200" dirty="0"/>
              <a:t>Code Refactoring is a gradual and continuous process that reduces technical debt</a:t>
            </a:r>
          </a:p>
        </p:txBody>
      </p:sp>
      <p:sp>
        <p:nvSpPr>
          <p:cNvPr id="529" name="Content Placeholder 2"/>
          <p:cNvSpPr txBox="1">
            <a:spLocks noGrp="1"/>
          </p:cNvSpPr>
          <p:nvPr>
            <p:ph idx="1"/>
          </p:nvPr>
        </p:nvSpPr>
        <p:spPr>
          <a:xfrm>
            <a:off x="838200" y="1500160"/>
            <a:ext cx="9379688" cy="4351338"/>
          </a:xfrm>
          <a:prstGeom prst="rect">
            <a:avLst/>
          </a:prstGeom>
        </p:spPr>
        <p:txBody>
          <a:bodyPr>
            <a:normAutofit/>
          </a:bodyPr>
          <a:lstStyle/>
          <a:p>
            <a:r>
              <a:rPr lang="en-US" dirty="0"/>
              <a:t>Whenever you get a chance (while working on other features), if you see a </a:t>
            </a:r>
            <a:r>
              <a:rPr lang="en-US" b="1" dirty="0"/>
              <a:t>code smell</a:t>
            </a:r>
            <a:r>
              <a:rPr lang="en-US" dirty="0"/>
              <a:t>, fix it (i.e., take small steps)</a:t>
            </a:r>
          </a:p>
          <a:p>
            <a:r>
              <a:rPr lang="en-US" dirty="0"/>
              <a:t>Use </a:t>
            </a:r>
            <a:r>
              <a:rPr lang="en-US" b="1" dirty="0"/>
              <a:t>IDE</a:t>
            </a:r>
            <a:r>
              <a:rPr lang="en-US" dirty="0"/>
              <a:t> to your advantage</a:t>
            </a:r>
          </a:p>
          <a:p>
            <a:r>
              <a:rPr lang="en-US" dirty="0"/>
              <a:t>Rely on automated tests</a:t>
            </a:r>
          </a:p>
          <a:p>
            <a:r>
              <a:rPr lang="en-US" dirty="0"/>
              <a:t>Separate refactoring from features</a:t>
            </a:r>
          </a:p>
          <a:p>
            <a:r>
              <a:rPr lang="en-US" dirty="0"/>
              <a:t>For extensive refactoring: rely on </a:t>
            </a:r>
            <a:r>
              <a:rPr lang="en-US" b="1" dirty="0"/>
              <a:t>code reviews </a:t>
            </a:r>
            <a:r>
              <a:rPr lang="en-US" dirty="0"/>
              <a:t>where author explains the code/design to the team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Learning Goals"/>
          <p:cNvSpPr txBox="1">
            <a:spLocks noGrp="1"/>
          </p:cNvSpPr>
          <p:nvPr>
            <p:ph type="title"/>
          </p:nvPr>
        </p:nvSpPr>
        <p:spPr>
          <a:prstGeom prst="rect">
            <a:avLst/>
          </a:prstGeom>
        </p:spPr>
        <p:txBody>
          <a:bodyPr/>
          <a:lstStyle/>
          <a:p>
            <a:r>
              <a:t>The Book</a:t>
            </a:r>
          </a:p>
        </p:txBody>
      </p:sp>
      <p:sp>
        <p:nvSpPr>
          <p:cNvPr id="157" name="By the end of this lesson, you should be able to…"/>
          <p:cNvSpPr txBox="1">
            <a:spLocks noGrp="1"/>
          </p:cNvSpPr>
          <p:nvPr>
            <p:ph type="body" idx="1"/>
          </p:nvPr>
        </p:nvSpPr>
        <p:spPr>
          <a:prstGeom prst="rect">
            <a:avLst/>
          </a:prstGeom>
        </p:spPr>
        <p:txBody>
          <a:bodyPr>
            <a:normAutofit/>
          </a:bodyPr>
          <a:lstStyle/>
          <a:p>
            <a:r>
              <a:rPr dirty="0"/>
              <a:t>A catalogue of </a:t>
            </a:r>
            <a:r>
              <a:rPr dirty="0" err="1"/>
              <a:t>refactorings</a:t>
            </a:r>
            <a:r>
              <a:rPr dirty="0"/>
              <a:t>, similar to the design patterns in the </a:t>
            </a:r>
            <a:r>
              <a:rPr dirty="0" err="1"/>
              <a:t>GoF</a:t>
            </a:r>
            <a:r>
              <a:rPr dirty="0"/>
              <a:t> book</a:t>
            </a:r>
          </a:p>
          <a:p>
            <a:pPr lvl="1">
              <a:buFont typeface="Arial" panose="020B0604020202020204" pitchFamily="34" charset="0"/>
              <a:buChar char="•"/>
            </a:pPr>
            <a:r>
              <a:rPr dirty="0"/>
              <a:t>Names each transformation</a:t>
            </a:r>
          </a:p>
          <a:p>
            <a:pPr lvl="1">
              <a:buFont typeface="Arial" panose="020B0604020202020204" pitchFamily="34" charset="0"/>
              <a:buChar char="•"/>
            </a:pPr>
            <a:r>
              <a:rPr dirty="0"/>
              <a:t>Helpful for team communication</a:t>
            </a:r>
          </a:p>
          <a:p>
            <a:pPr lvl="1">
              <a:buFont typeface="Arial" panose="020B0604020202020204" pitchFamily="34" charset="0"/>
              <a:buChar char="•"/>
            </a:pPr>
            <a:r>
              <a:rPr dirty="0"/>
              <a:t>Names “bad smells” (triggers for </a:t>
            </a:r>
            <a:r>
              <a:rPr dirty="0" err="1"/>
              <a:t>refactorings</a:t>
            </a:r>
            <a:r>
              <a:rPr dirty="0"/>
              <a:t>)</a:t>
            </a:r>
          </a:p>
          <a:p>
            <a:pPr lvl="1">
              <a:buFont typeface="Arial" panose="020B0604020202020204" pitchFamily="34" charset="0"/>
              <a:buChar char="•"/>
            </a:pPr>
            <a:r>
              <a:rPr dirty="0"/>
              <a:t>Discusses when and how to apply </a:t>
            </a:r>
            <a:r>
              <a:rPr dirty="0" err="1"/>
              <a:t>refactorings</a:t>
            </a:r>
            <a:r>
              <a:rPr lang="en-US" dirty="0"/>
              <a:t> and provides insight into </a:t>
            </a:r>
            <a:r>
              <a:rPr dirty="0"/>
              <a:t>tradeoffs</a:t>
            </a:r>
          </a:p>
        </p:txBody>
      </p:sp>
      <p:sp>
        <p:nvSpPr>
          <p:cNvPr id="158" name="Slide Number"/>
          <p:cNvSpPr txBox="1">
            <a:spLocks noGrp="1"/>
          </p:cNvSpPr>
          <p:nvPr>
            <p:ph type="sldNum" sz="quarter" idx="2"/>
          </p:nvPr>
        </p:nvSpPr>
        <p:spPr>
          <a:xfrm>
            <a:off x="11095176" y="6414760"/>
            <a:ext cx="258624" cy="248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888888"/>
                </a:solidFill>
                <a:effectLst/>
                <a:uFillTx/>
                <a:latin typeface="Calibri"/>
                <a:ea typeface="Calibri"/>
                <a:cs typeface="Calibri"/>
                <a:sym typeface="Calibri"/>
              </a:defRPr>
            </a:lvl1pPr>
            <a:lvl2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2pPr>
            <a:lvl3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3pPr>
            <a:lvl4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4pPr>
            <a:lvl5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5pPr>
            <a:lvl6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6pPr>
            <a:lvl7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7pPr>
            <a:lvl8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8pPr>
            <a:lvl9pPr marL="0" marR="0" indent="0" algn="ctr" defTabSz="121916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pPr/>
              <a:t>23</a:t>
            </a:fld>
            <a:endParaRPr/>
          </a:p>
        </p:txBody>
      </p:sp>
      <p:pic>
        <p:nvPicPr>
          <p:cNvPr id="159" name="Image" descr="Image"/>
          <p:cNvPicPr>
            <a:picLocks noChangeAspect="1"/>
          </p:cNvPicPr>
          <p:nvPr/>
        </p:nvPicPr>
        <p:blipFill>
          <a:blip r:embed="rId3"/>
          <a:stretch>
            <a:fillRect/>
          </a:stretch>
        </p:blipFill>
        <p:spPr>
          <a:xfrm>
            <a:off x="8418289" y="3225086"/>
            <a:ext cx="3437979" cy="3437979"/>
          </a:xfrm>
          <a:prstGeom prst="rect">
            <a:avLst/>
          </a:prstGeom>
          <a:ln w="12700">
            <a:miter lim="400000"/>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21764-87E4-836E-F78E-6F7B63CA39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247CB0-7B2F-3BDB-5C95-921645F6BAD9}"/>
              </a:ext>
            </a:extLst>
          </p:cNvPr>
          <p:cNvSpPr>
            <a:spLocks noGrp="1"/>
          </p:cNvSpPr>
          <p:nvPr>
            <p:ph type="title"/>
          </p:nvPr>
        </p:nvSpPr>
        <p:spPr/>
        <p:txBody>
          <a:bodyPr>
            <a:normAutofit/>
          </a:bodyPr>
          <a:lstStyle/>
          <a:p>
            <a:r>
              <a:rPr lang="en-US" sz="3200" dirty="0"/>
              <a:t>Be “agile” when designing your processes</a:t>
            </a:r>
          </a:p>
        </p:txBody>
      </p:sp>
      <p:sp>
        <p:nvSpPr>
          <p:cNvPr id="5" name="Slide Number Placeholder 4">
            <a:extLst>
              <a:ext uri="{FF2B5EF4-FFF2-40B4-BE49-F238E27FC236}">
                <a16:creationId xmlns:a16="http://schemas.microsoft.com/office/drawing/2014/main" id="{27108EB6-41A2-2C63-9D79-D55FC4BE816C}"/>
              </a:ext>
            </a:extLst>
          </p:cNvPr>
          <p:cNvSpPr>
            <a:spLocks noGrp="1"/>
          </p:cNvSpPr>
          <p:nvPr>
            <p:ph type="sldNum" sz="quarter" idx="12"/>
          </p:nvPr>
        </p:nvSpPr>
        <p:spPr/>
        <p:txBody>
          <a:bodyPr/>
          <a:lstStyle/>
          <a:p>
            <a:fld id="{20F37917-FD3A-4669-9018-DA04BCDD3D75}" type="slidenum">
              <a:rPr lang="en-US" smtClean="0"/>
              <a:t>24</a:t>
            </a:fld>
            <a:endParaRPr lang="en-US" dirty="0"/>
          </a:p>
        </p:txBody>
      </p:sp>
      <p:sp>
        <p:nvSpPr>
          <p:cNvPr id="4" name="Content Placeholder 7">
            <a:extLst>
              <a:ext uri="{FF2B5EF4-FFF2-40B4-BE49-F238E27FC236}">
                <a16:creationId xmlns:a16="http://schemas.microsoft.com/office/drawing/2014/main" id="{5EC54B6C-E7AB-827E-9B1F-3E491500EA21}"/>
              </a:ext>
            </a:extLst>
          </p:cNvPr>
          <p:cNvSpPr txBox="1">
            <a:spLocks/>
          </p:cNvSpPr>
          <p:nvPr/>
        </p:nvSpPr>
        <p:spPr>
          <a:xfrm>
            <a:off x="838200" y="1500160"/>
            <a:ext cx="98298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As an organization, you tweak your </a:t>
            </a:r>
            <a:r>
              <a:rPr lang="en-US" b="1" dirty="0"/>
              <a:t>process</a:t>
            </a:r>
            <a:r>
              <a:rPr lang="en-US" dirty="0"/>
              <a:t> as needed (from team sizes, to sprint duration, backlogs to change requests, stand up meetings to code review, and so on)</a:t>
            </a:r>
          </a:p>
          <a:p>
            <a:pPr marL="457200" lvl="1" indent="0">
              <a:buNone/>
            </a:pPr>
            <a:endParaRPr lang="en-US" dirty="0"/>
          </a:p>
        </p:txBody>
      </p:sp>
      <p:pic>
        <p:nvPicPr>
          <p:cNvPr id="7" name="Picture 6" descr="The image is a comparison chart detailing the core philosophies and structural shifts of different companies like Spotify, Amazon, Basecamp, and Enterprise, emphasizing their unique approaches to team structure, decision-making, and operational strategies.&#10;&#10;AI-generated content may be incorrect.">
            <a:extLst>
              <a:ext uri="{FF2B5EF4-FFF2-40B4-BE49-F238E27FC236}">
                <a16:creationId xmlns:a16="http://schemas.microsoft.com/office/drawing/2014/main" id="{5E8FD299-86DD-9261-0D16-71B768098F56}"/>
              </a:ext>
            </a:extLst>
          </p:cNvPr>
          <p:cNvPicPr>
            <a:picLocks noChangeAspect="1"/>
          </p:cNvPicPr>
          <p:nvPr/>
        </p:nvPicPr>
        <p:blipFill>
          <a:blip r:embed="rId3"/>
          <a:stretch>
            <a:fillRect/>
          </a:stretch>
        </p:blipFill>
        <p:spPr>
          <a:xfrm>
            <a:off x="1583058" y="2849879"/>
            <a:ext cx="7129776" cy="3534103"/>
          </a:xfrm>
          <a:prstGeom prst="rect">
            <a:avLst/>
          </a:prstGeom>
        </p:spPr>
      </p:pic>
      <p:sp>
        <p:nvSpPr>
          <p:cNvPr id="9" name="Rectangle: Rounded Corners 8">
            <a:extLst>
              <a:ext uri="{FF2B5EF4-FFF2-40B4-BE49-F238E27FC236}">
                <a16:creationId xmlns:a16="http://schemas.microsoft.com/office/drawing/2014/main" id="{73427590-E37B-2391-BFF1-27C60D677EB1}"/>
              </a:ext>
            </a:extLst>
          </p:cNvPr>
          <p:cNvSpPr/>
          <p:nvPr/>
        </p:nvSpPr>
        <p:spPr>
          <a:xfrm>
            <a:off x="1319532" y="2849879"/>
            <a:ext cx="7519668" cy="3534103"/>
          </a:xfrm>
          <a:prstGeom prst="round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3101883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86D58-152F-496B-BA81-FDA5B100832A}"/>
              </a:ext>
            </a:extLst>
          </p:cNvPr>
          <p:cNvSpPr>
            <a:spLocks noGrp="1"/>
          </p:cNvSpPr>
          <p:nvPr>
            <p:ph type="title"/>
          </p:nvPr>
        </p:nvSpPr>
        <p:spPr/>
        <p:txBody>
          <a:bodyPr>
            <a:normAutofit/>
          </a:bodyPr>
          <a:lstStyle/>
          <a:p>
            <a:r>
              <a:rPr lang="en-US" sz="3200" dirty="0"/>
              <a:t>Agility and You</a:t>
            </a:r>
          </a:p>
        </p:txBody>
      </p:sp>
      <p:sp>
        <p:nvSpPr>
          <p:cNvPr id="4" name="Slide Number Placeholder 3">
            <a:extLst>
              <a:ext uri="{FF2B5EF4-FFF2-40B4-BE49-F238E27FC236}">
                <a16:creationId xmlns:a16="http://schemas.microsoft.com/office/drawing/2014/main" id="{C7C3DEB3-F948-4B7E-8BDA-FB7ABCF7A993}"/>
              </a:ext>
            </a:extLst>
          </p:cNvPr>
          <p:cNvSpPr>
            <a:spLocks noGrp="1"/>
          </p:cNvSpPr>
          <p:nvPr>
            <p:ph type="sldNum" sz="quarter" idx="12"/>
          </p:nvPr>
        </p:nvSpPr>
        <p:spPr/>
        <p:txBody>
          <a:bodyPr/>
          <a:lstStyle/>
          <a:p>
            <a:fld id="{20F37917-FD3A-4669-9018-DA04BCDD3D75}" type="slidenum">
              <a:rPr lang="en-US" smtClean="0"/>
              <a:t>25</a:t>
            </a:fld>
            <a:endParaRPr lang="en-US"/>
          </a:p>
        </p:txBody>
      </p:sp>
      <p:sp>
        <p:nvSpPr>
          <p:cNvPr id="7" name="Content Placeholder 6">
            <a:extLst>
              <a:ext uri="{FF2B5EF4-FFF2-40B4-BE49-F238E27FC236}">
                <a16:creationId xmlns:a16="http://schemas.microsoft.com/office/drawing/2014/main" id="{695B468C-8A4C-334E-9ECE-6E4EE06EEA36}"/>
              </a:ext>
            </a:extLst>
          </p:cNvPr>
          <p:cNvSpPr>
            <a:spLocks noGrp="1"/>
          </p:cNvSpPr>
          <p:nvPr>
            <p:ph idx="1"/>
          </p:nvPr>
        </p:nvSpPr>
        <p:spPr>
          <a:xfrm>
            <a:off x="838200" y="1500160"/>
            <a:ext cx="10515600" cy="4351338"/>
          </a:xfrm>
        </p:spPr>
        <p:txBody>
          <a:bodyPr>
            <a:normAutofit/>
          </a:bodyPr>
          <a:lstStyle/>
          <a:p>
            <a:r>
              <a:rPr lang="en-US" dirty="0"/>
              <a:t>In your project, you can display agility in some of the following ways:</a:t>
            </a:r>
          </a:p>
          <a:p>
            <a:pPr lvl="1"/>
            <a:r>
              <a:rPr lang="en-US" dirty="0"/>
              <a:t>Renegotiate specs</a:t>
            </a:r>
          </a:p>
          <a:p>
            <a:pPr lvl="1"/>
            <a:r>
              <a:rPr lang="en-US" dirty="0"/>
              <a:t>Reorder priorities</a:t>
            </a:r>
          </a:p>
          <a:p>
            <a:pPr lvl="1"/>
            <a:r>
              <a:rPr lang="en-US" dirty="0"/>
              <a:t>Alter implementation strategy</a:t>
            </a:r>
          </a:p>
          <a:p>
            <a:pPr lvl="1"/>
            <a:r>
              <a:rPr lang="en-US" dirty="0"/>
              <a:t>Improve team communication patterns</a:t>
            </a:r>
          </a:p>
          <a:p>
            <a:r>
              <a:rPr lang="en-US" dirty="0"/>
              <a:t>If you are agile, you can adjust these things to deliver your product on time and get a good grade </a:t>
            </a:r>
            <a:r>
              <a:rPr lang="en-US" dirty="0">
                <a:sym typeface="Wingdings" panose="05000000000000000000" pitchFamily="2" charset="2"/>
              </a:rPr>
              <a:t></a:t>
            </a:r>
            <a:endParaRPr lang="en-US" dirty="0"/>
          </a:p>
          <a:p>
            <a:endParaRPr lang="en-US" dirty="0"/>
          </a:p>
        </p:txBody>
      </p:sp>
      <p:sp>
        <p:nvSpPr>
          <p:cNvPr id="8" name="TextBox 7">
            <a:extLst>
              <a:ext uri="{FF2B5EF4-FFF2-40B4-BE49-F238E27FC236}">
                <a16:creationId xmlns:a16="http://schemas.microsoft.com/office/drawing/2014/main" id="{F62F96CF-020C-774F-947B-42E422E24849}"/>
              </a:ext>
            </a:extLst>
          </p:cNvPr>
          <p:cNvSpPr txBox="1"/>
          <p:nvPr/>
        </p:nvSpPr>
        <p:spPr>
          <a:xfrm>
            <a:off x="3683000" y="26416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537342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D407-5B53-49A7-9907-E801EA7FFD8E}"/>
              </a:ext>
            </a:extLst>
          </p:cNvPr>
          <p:cNvSpPr>
            <a:spLocks noGrp="1"/>
          </p:cNvSpPr>
          <p:nvPr>
            <p:ph type="title"/>
          </p:nvPr>
        </p:nvSpPr>
        <p:spPr/>
        <p:txBody>
          <a:bodyPr>
            <a:normAutofit/>
          </a:bodyPr>
          <a:lstStyle/>
          <a:p>
            <a:r>
              <a:rPr lang="en-US" sz="3200" dirty="0"/>
              <a:t>Learning Goals for this Lesson</a:t>
            </a:r>
          </a:p>
        </p:txBody>
      </p:sp>
      <p:sp>
        <p:nvSpPr>
          <p:cNvPr id="3" name="Content Placeholder 2">
            <a:extLst>
              <a:ext uri="{FF2B5EF4-FFF2-40B4-BE49-F238E27FC236}">
                <a16:creationId xmlns:a16="http://schemas.microsoft.com/office/drawing/2014/main" id="{AC300E2B-BFD0-4090-AFC5-FE82683F997F}"/>
              </a:ext>
            </a:extLst>
          </p:cNvPr>
          <p:cNvSpPr>
            <a:spLocks noGrp="1"/>
          </p:cNvSpPr>
          <p:nvPr>
            <p:ph idx="1"/>
          </p:nvPr>
        </p:nvSpPr>
        <p:spPr/>
        <p:txBody>
          <a:bodyPr/>
          <a:lstStyle/>
          <a:p>
            <a:r>
              <a:rPr lang="en-US" dirty="0"/>
              <a:t>At the end of this lesson, you should be able to</a:t>
            </a:r>
          </a:p>
          <a:p>
            <a:pPr lvl="1"/>
            <a:r>
              <a:rPr lang="en-US" dirty="0"/>
              <a:t>Know the basic characteristics of the waterfall software process model</a:t>
            </a:r>
          </a:p>
          <a:p>
            <a:pPr lvl="1"/>
            <a:r>
              <a:rPr lang="en-US" dirty="0"/>
              <a:t>Be able to explain when the waterfall model is appropriate and when it is not</a:t>
            </a:r>
          </a:p>
          <a:p>
            <a:pPr lvl="1"/>
            <a:r>
              <a:rPr lang="en-US" dirty="0"/>
              <a:t>Understand how the waterfall and agile models manage risk</a:t>
            </a:r>
          </a:p>
          <a:p>
            <a:pPr lvl="1"/>
            <a:r>
              <a:rPr lang="en-US" dirty="0"/>
              <a:t>Be able to explain how agile process instill quality, including through test driven development</a:t>
            </a:r>
          </a:p>
        </p:txBody>
      </p:sp>
      <p:sp>
        <p:nvSpPr>
          <p:cNvPr id="4" name="Slide Number Placeholder 3">
            <a:extLst>
              <a:ext uri="{FF2B5EF4-FFF2-40B4-BE49-F238E27FC236}">
                <a16:creationId xmlns:a16="http://schemas.microsoft.com/office/drawing/2014/main" id="{B7BF3F82-6F96-41E0-9C15-23CE00076176}"/>
              </a:ext>
            </a:extLst>
          </p:cNvPr>
          <p:cNvSpPr>
            <a:spLocks noGrp="1"/>
          </p:cNvSpPr>
          <p:nvPr>
            <p:ph type="sldNum" sz="quarter" idx="12"/>
          </p:nvPr>
        </p:nvSpPr>
        <p:spPr/>
        <p:txBody>
          <a:bodyPr/>
          <a:lstStyle/>
          <a:p>
            <a:fld id="{20F37917-FD3A-4669-9018-DA04BCDD3D75}" type="slidenum">
              <a:rPr lang="en-US" smtClean="0"/>
              <a:t>26</a:t>
            </a:fld>
            <a:endParaRPr lang="en-US"/>
          </a:p>
        </p:txBody>
      </p:sp>
    </p:spTree>
    <p:extLst>
      <p:ext uri="{BB962C8B-B14F-4D97-AF65-F5344CB8AC3E}">
        <p14:creationId xmlns:p14="http://schemas.microsoft.com/office/powerpoint/2010/main" val="16949820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13825</TotalTime>
  <Words>4293</Words>
  <Application>Microsoft Office PowerPoint</Application>
  <PresentationFormat>Widescreen</PresentationFormat>
  <Paragraphs>399</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Verdana</vt:lpstr>
      <vt:lpstr>Times New Roman</vt:lpstr>
      <vt:lpstr>Calibri</vt:lpstr>
      <vt:lpstr>Helvetica Neue</vt:lpstr>
      <vt:lpstr>Wingdings</vt:lpstr>
      <vt:lpstr>Arial</vt:lpstr>
      <vt:lpstr>Office Theme</vt:lpstr>
      <vt:lpstr>CS 4530: Fundamentals of Software Engineering Module 7.1: Software Development Processes</vt:lpstr>
      <vt:lpstr>So, software engineering must encompass:</vt:lpstr>
      <vt:lpstr>Learning Goals for this Lesson</vt:lpstr>
      <vt:lpstr>Review: How to make sure we are building the right thing</vt:lpstr>
      <vt:lpstr>Software Process: Code + Fix</vt:lpstr>
      <vt:lpstr>Waterfall Process Improves on Code + Fix (~1970s)</vt:lpstr>
      <vt:lpstr>Waterfall Model adds process overhead and produces Wasted Work Product</vt:lpstr>
      <vt:lpstr>Waterfall Model: Applications</vt:lpstr>
      <vt:lpstr>Waterfall Model: Risk Assumptions</vt:lpstr>
      <vt:lpstr>Iterative Process (~1980s) are Waterfall Variations</vt:lpstr>
      <vt:lpstr>Agile Manifesto (~2000)</vt:lpstr>
      <vt:lpstr>Warning: Agile can be a buzzword</vt:lpstr>
      <vt:lpstr>The Agile Model Reduces Risk by Embracing Change</vt:lpstr>
      <vt:lpstr>Agile Practice: YAGNI</vt:lpstr>
      <vt:lpstr>Agile improves on other approaches</vt:lpstr>
      <vt:lpstr>Agile Practice: Everyone is Responsible for Quality</vt:lpstr>
      <vt:lpstr>Agile requires quality assurance processes</vt:lpstr>
      <vt:lpstr>Scrum is the most common approach to organizing agile projects </vt:lpstr>
      <vt:lpstr>Agile Processes are Iterative</vt:lpstr>
      <vt:lpstr>Agile Processes Reduce Risk by Time Boxing</vt:lpstr>
      <vt:lpstr>Test Driven Development (TDD) is an Agile Practice </vt:lpstr>
      <vt:lpstr>Code Refactoring is a gradual and continuous process that reduces technical debt</vt:lpstr>
      <vt:lpstr>The Book</vt:lpstr>
      <vt:lpstr>Be “agile” when designing your processes</vt:lpstr>
      <vt:lpstr>Agility and You</vt:lpstr>
      <vt:lpstr>Learning Goals for this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6.1: Software Development Processes</dc:title>
  <dc:creator>Mitchell Wand</dc:creator>
  <cp:lastModifiedBy>Bhutta, Adeel</cp:lastModifiedBy>
  <cp:revision>233</cp:revision>
  <dcterms:created xsi:type="dcterms:W3CDTF">2021-01-07T15:19:22Z</dcterms:created>
  <dcterms:modified xsi:type="dcterms:W3CDTF">2026-09-29T21:49:48Z</dcterms:modified>
</cp:coreProperties>
</file>